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39"/>
  </p:notesMasterIdLst>
  <p:sldIdLst>
    <p:sldId id="256" r:id="rId2"/>
    <p:sldId id="289" r:id="rId3"/>
    <p:sldId id="257" r:id="rId4"/>
    <p:sldId id="283" r:id="rId5"/>
    <p:sldId id="284" r:id="rId6"/>
    <p:sldId id="282" r:id="rId7"/>
    <p:sldId id="258" r:id="rId8"/>
    <p:sldId id="280" r:id="rId9"/>
    <p:sldId id="287" r:id="rId10"/>
    <p:sldId id="290" r:id="rId11"/>
    <p:sldId id="291" r:id="rId12"/>
    <p:sldId id="259" r:id="rId13"/>
    <p:sldId id="260" r:id="rId14"/>
    <p:sldId id="261" r:id="rId15"/>
    <p:sldId id="285" r:id="rId16"/>
    <p:sldId id="286" r:id="rId17"/>
    <p:sldId id="262" r:id="rId18"/>
    <p:sldId id="263" r:id="rId19"/>
    <p:sldId id="264" r:id="rId20"/>
    <p:sldId id="265" r:id="rId21"/>
    <p:sldId id="278" r:id="rId22"/>
    <p:sldId id="288" r:id="rId23"/>
    <p:sldId id="266" r:id="rId24"/>
    <p:sldId id="267" r:id="rId25"/>
    <p:sldId id="268" r:id="rId26"/>
    <p:sldId id="270" r:id="rId27"/>
    <p:sldId id="269" r:id="rId28"/>
    <p:sldId id="271" r:id="rId29"/>
    <p:sldId id="274" r:id="rId30"/>
    <p:sldId id="275" r:id="rId31"/>
    <p:sldId id="279" r:id="rId32"/>
    <p:sldId id="281" r:id="rId33"/>
    <p:sldId id="272" r:id="rId34"/>
    <p:sldId id="273" r:id="rId35"/>
    <p:sldId id="276" r:id="rId36"/>
    <p:sldId id="292" r:id="rId37"/>
    <p:sldId id="277"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F9FB6-05D4-4ECF-B0CD-5BA3F57ED2DB}" type="datetimeFigureOut">
              <a:rPr lang="en-US" smtClean="0"/>
              <a:t>10/30/2019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B89F19-9E21-416D-8C00-B3A314091B7B}" type="slidenum">
              <a:rPr lang="en-US" smtClean="0"/>
              <a:t>‹#›</a:t>
            </a:fld>
            <a:endParaRPr lang="en-US"/>
          </a:p>
        </p:txBody>
      </p:sp>
    </p:spTree>
    <p:extLst>
      <p:ext uri="{BB962C8B-B14F-4D97-AF65-F5344CB8AC3E}">
        <p14:creationId xmlns:p14="http://schemas.microsoft.com/office/powerpoint/2010/main" val="2930924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7B1C4789-B8FE-4A07-A369-C41BE66FC033}" type="datetime1">
              <a:rPr lang="en-US" smtClean="0"/>
              <a:t>10/30/2019</a:t>
            </a:fld>
            <a:endParaRPr lang="en-US"/>
          </a:p>
        </p:txBody>
      </p:sp>
      <p:sp>
        <p:nvSpPr>
          <p:cNvPr id="5" name="Footer Placeholder 4"/>
          <p:cNvSpPr>
            <a:spLocks noGrp="1"/>
          </p:cNvSpPr>
          <p:nvPr>
            <p:ph type="ftr" sz="quarter" idx="11"/>
          </p:nvPr>
        </p:nvSpPr>
        <p:spPr>
          <a:xfrm>
            <a:off x="1876424" y="5410201"/>
            <a:ext cx="5124886" cy="365125"/>
          </a:xfrm>
        </p:spPr>
        <p:txBody>
          <a:bodyPr/>
          <a:lstStyle/>
          <a:p>
            <a:r>
              <a:rPr lang="en-US"/>
              <a:t>Security and Analytics, LLC 10-2019 ver 1.1</a:t>
            </a:r>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51240F-6455-44E3-8BC5-588CA812CAE4}" type="datetime1">
              <a:rPr lang="en-US" smtClean="0"/>
              <a:t>10/30/2019</a:t>
            </a:fld>
            <a:endParaRPr lang="en-US"/>
          </a:p>
        </p:txBody>
      </p:sp>
      <p:sp>
        <p:nvSpPr>
          <p:cNvPr id="6" name="Footer Placeholder 5"/>
          <p:cNvSpPr>
            <a:spLocks noGrp="1"/>
          </p:cNvSpPr>
          <p:nvPr>
            <p:ph type="ftr" sz="quarter" idx="11"/>
          </p:nvPr>
        </p:nvSpPr>
        <p:spPr/>
        <p:txBody>
          <a:bodyPr/>
          <a:lstStyle/>
          <a:p>
            <a:r>
              <a:rPr lang="en-US"/>
              <a:t>Security and Analytics, LLC 10-2019 ver 1.1</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F10874-BDCE-43E2-A7CA-8F8C03C6AE5F}" type="datetime1">
              <a:rPr lang="en-US" smtClean="0"/>
              <a:t>10/30/2019</a:t>
            </a:fld>
            <a:endParaRPr lang="en-US"/>
          </a:p>
        </p:txBody>
      </p:sp>
      <p:sp>
        <p:nvSpPr>
          <p:cNvPr id="6" name="Footer Placeholder 5"/>
          <p:cNvSpPr>
            <a:spLocks noGrp="1"/>
          </p:cNvSpPr>
          <p:nvPr>
            <p:ph type="ftr" sz="quarter" idx="11"/>
          </p:nvPr>
        </p:nvSpPr>
        <p:spPr/>
        <p:txBody>
          <a:bodyPr/>
          <a:lstStyle/>
          <a:p>
            <a:r>
              <a:rPr lang="en-US"/>
              <a:t>Security and Analytics, LLC 10-2019 ver 1.1</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1E0448-817D-46D7-B106-5E45E5BD7932}" type="datetime1">
              <a:rPr lang="en-US" smtClean="0"/>
              <a:t>10/30/2019</a:t>
            </a:fld>
            <a:endParaRPr lang="en-US"/>
          </a:p>
        </p:txBody>
      </p:sp>
      <p:sp>
        <p:nvSpPr>
          <p:cNvPr id="6" name="Footer Placeholder 5"/>
          <p:cNvSpPr>
            <a:spLocks noGrp="1"/>
          </p:cNvSpPr>
          <p:nvPr>
            <p:ph type="ftr" sz="quarter" idx="11"/>
          </p:nvPr>
        </p:nvSpPr>
        <p:spPr/>
        <p:txBody>
          <a:bodyPr/>
          <a:lstStyle/>
          <a:p>
            <a:r>
              <a:rPr lang="en-US"/>
              <a:t>Security and Analytics, LLC 10-2019 ver 1.1</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5764C0-1CB6-47A0-B1BE-FFAA1D94DAF0}" type="datetime1">
              <a:rPr lang="en-US" smtClean="0"/>
              <a:t>10/30/2019</a:t>
            </a:fld>
            <a:endParaRPr lang="en-US"/>
          </a:p>
        </p:txBody>
      </p:sp>
      <p:sp>
        <p:nvSpPr>
          <p:cNvPr id="6" name="Footer Placeholder 5"/>
          <p:cNvSpPr>
            <a:spLocks noGrp="1"/>
          </p:cNvSpPr>
          <p:nvPr>
            <p:ph type="ftr" sz="quarter" idx="11"/>
          </p:nvPr>
        </p:nvSpPr>
        <p:spPr/>
        <p:txBody>
          <a:bodyPr/>
          <a:lstStyle/>
          <a:p>
            <a:r>
              <a:rPr lang="en-US"/>
              <a:t>Security and Analytics, LLC 10-2019 ver 1.1</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9F82C21-8D1B-4535-BF69-1F11F014154D}" type="datetime1">
              <a:rPr lang="en-US" smtClean="0"/>
              <a:t>10/30/2019</a:t>
            </a:fld>
            <a:endParaRPr lang="en-US"/>
          </a:p>
        </p:txBody>
      </p:sp>
      <p:sp>
        <p:nvSpPr>
          <p:cNvPr id="4" name="Footer Placeholder 3"/>
          <p:cNvSpPr>
            <a:spLocks noGrp="1"/>
          </p:cNvSpPr>
          <p:nvPr>
            <p:ph type="ftr" sz="quarter" idx="11"/>
          </p:nvPr>
        </p:nvSpPr>
        <p:spPr/>
        <p:txBody>
          <a:bodyPr/>
          <a:lstStyle/>
          <a:p>
            <a:r>
              <a:rPr lang="en-US"/>
              <a:t>Security and Analytics, LLC 10-2019 ver 1.1</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99703F7-630F-4188-9929-9B5A49F991DC}" type="datetime1">
              <a:rPr lang="en-US" smtClean="0"/>
              <a:t>10/30/2019</a:t>
            </a:fld>
            <a:endParaRPr lang="en-US"/>
          </a:p>
        </p:txBody>
      </p:sp>
      <p:sp>
        <p:nvSpPr>
          <p:cNvPr id="4" name="Footer Placeholder 3"/>
          <p:cNvSpPr>
            <a:spLocks noGrp="1"/>
          </p:cNvSpPr>
          <p:nvPr>
            <p:ph type="ftr" sz="quarter" idx="11"/>
          </p:nvPr>
        </p:nvSpPr>
        <p:spPr/>
        <p:txBody>
          <a:bodyPr/>
          <a:lstStyle/>
          <a:p>
            <a:r>
              <a:rPr lang="en-US"/>
              <a:t>Security and Analytics, LLC 10-2019 ver 1.1</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827091-57A1-4C20-8A39-9591EE368112}" type="datetime1">
              <a:rPr lang="en-US" smtClean="0"/>
              <a:t>10/30/2019</a:t>
            </a:fld>
            <a:endParaRPr lang="en-US"/>
          </a:p>
        </p:txBody>
      </p:sp>
      <p:sp>
        <p:nvSpPr>
          <p:cNvPr id="5" name="Footer Placeholder 4"/>
          <p:cNvSpPr>
            <a:spLocks noGrp="1"/>
          </p:cNvSpPr>
          <p:nvPr>
            <p:ph type="ftr" sz="quarter" idx="11"/>
          </p:nvPr>
        </p:nvSpPr>
        <p:spPr/>
        <p:txBody>
          <a:bodyPr/>
          <a:lstStyle/>
          <a:p>
            <a:r>
              <a:rPr lang="en-US"/>
              <a:t>Security and Analytics, LLC 10-2019 ver 1.1</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0A2FD3-0D31-4042-ACAB-3FED9F37DEDA}" type="datetime1">
              <a:rPr lang="en-US" smtClean="0"/>
              <a:t>10/30/2019</a:t>
            </a:fld>
            <a:endParaRPr lang="en-US"/>
          </a:p>
        </p:txBody>
      </p:sp>
      <p:sp>
        <p:nvSpPr>
          <p:cNvPr id="5" name="Footer Placeholder 4"/>
          <p:cNvSpPr>
            <a:spLocks noGrp="1"/>
          </p:cNvSpPr>
          <p:nvPr>
            <p:ph type="ftr" sz="quarter" idx="11"/>
          </p:nvPr>
        </p:nvSpPr>
        <p:spPr/>
        <p:txBody>
          <a:bodyPr/>
          <a:lstStyle/>
          <a:p>
            <a:r>
              <a:rPr lang="en-US"/>
              <a:t>Security and Analytics, LLC 10-2019 ver 1.1</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8BEC71-CA3F-4B99-8484-EFA3A264A0C7}" type="datetime1">
              <a:rPr lang="en-US" smtClean="0"/>
              <a:t>10/30/2019</a:t>
            </a:fld>
            <a:endParaRPr lang="en-US"/>
          </a:p>
        </p:txBody>
      </p:sp>
      <p:sp>
        <p:nvSpPr>
          <p:cNvPr id="5" name="Footer Placeholder 4"/>
          <p:cNvSpPr>
            <a:spLocks noGrp="1"/>
          </p:cNvSpPr>
          <p:nvPr>
            <p:ph type="ftr" sz="quarter" idx="11"/>
          </p:nvPr>
        </p:nvSpPr>
        <p:spPr/>
        <p:txBody>
          <a:bodyPr/>
          <a:lstStyle/>
          <a:p>
            <a:r>
              <a:rPr lang="en-US"/>
              <a:t>Security and Analytics, LLC 10-2019 ver 1.1</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CD7096-7A32-4131-BCBB-B4E7CF2BDC55}" type="datetime1">
              <a:rPr lang="en-US" smtClean="0"/>
              <a:t>10/30/2019</a:t>
            </a:fld>
            <a:endParaRPr lang="en-US"/>
          </a:p>
        </p:txBody>
      </p:sp>
      <p:sp>
        <p:nvSpPr>
          <p:cNvPr id="5" name="Footer Placeholder 4"/>
          <p:cNvSpPr>
            <a:spLocks noGrp="1"/>
          </p:cNvSpPr>
          <p:nvPr>
            <p:ph type="ftr" sz="quarter" idx="11"/>
          </p:nvPr>
        </p:nvSpPr>
        <p:spPr/>
        <p:txBody>
          <a:bodyPr/>
          <a:lstStyle/>
          <a:p>
            <a:r>
              <a:rPr lang="en-US"/>
              <a:t>Security and Analytics, LLC 10-2019 ver 1.1</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2DCFB1-D4D1-4FAD-B821-0A45E8DC1835}" type="datetime1">
              <a:rPr lang="en-US" smtClean="0"/>
              <a:t>10/30/2019</a:t>
            </a:fld>
            <a:endParaRPr lang="en-US"/>
          </a:p>
        </p:txBody>
      </p:sp>
      <p:sp>
        <p:nvSpPr>
          <p:cNvPr id="6" name="Footer Placeholder 5"/>
          <p:cNvSpPr>
            <a:spLocks noGrp="1"/>
          </p:cNvSpPr>
          <p:nvPr>
            <p:ph type="ftr" sz="quarter" idx="11"/>
          </p:nvPr>
        </p:nvSpPr>
        <p:spPr/>
        <p:txBody>
          <a:bodyPr/>
          <a:lstStyle/>
          <a:p>
            <a:r>
              <a:rPr lang="en-US"/>
              <a:t>Security and Analytics, LLC 10-2019 ver 1.1</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224360-6AE2-4DF1-AD8F-3F429196B09C}" type="datetime1">
              <a:rPr lang="en-US" smtClean="0"/>
              <a:t>10/30/2019</a:t>
            </a:fld>
            <a:endParaRPr lang="en-US"/>
          </a:p>
        </p:txBody>
      </p:sp>
      <p:sp>
        <p:nvSpPr>
          <p:cNvPr id="8" name="Footer Placeholder 7"/>
          <p:cNvSpPr>
            <a:spLocks noGrp="1"/>
          </p:cNvSpPr>
          <p:nvPr>
            <p:ph type="ftr" sz="quarter" idx="11"/>
          </p:nvPr>
        </p:nvSpPr>
        <p:spPr/>
        <p:txBody>
          <a:bodyPr/>
          <a:lstStyle/>
          <a:p>
            <a:r>
              <a:rPr lang="en-US"/>
              <a:t>Security and Analytics, LLC 10-2019 ver 1.1</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D97365-D1FB-4F6E-B131-7104ED37EBD4}" type="datetime1">
              <a:rPr lang="en-US" smtClean="0"/>
              <a:t>10/30/2019</a:t>
            </a:fld>
            <a:endParaRPr lang="en-US"/>
          </a:p>
        </p:txBody>
      </p:sp>
      <p:sp>
        <p:nvSpPr>
          <p:cNvPr id="4" name="Footer Placeholder 3"/>
          <p:cNvSpPr>
            <a:spLocks noGrp="1"/>
          </p:cNvSpPr>
          <p:nvPr>
            <p:ph type="ftr" sz="quarter" idx="11"/>
          </p:nvPr>
        </p:nvSpPr>
        <p:spPr/>
        <p:txBody>
          <a:bodyPr/>
          <a:lstStyle/>
          <a:p>
            <a:r>
              <a:rPr lang="en-US"/>
              <a:t>Security and Analytics, LLC 10-2019 ver 1.1</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DF8506-DE39-483F-A4F1-F2923B28B4F3}" type="datetime1">
              <a:rPr lang="en-US" smtClean="0"/>
              <a:t>10/30/2019</a:t>
            </a:fld>
            <a:endParaRPr lang="en-US"/>
          </a:p>
        </p:txBody>
      </p:sp>
      <p:sp>
        <p:nvSpPr>
          <p:cNvPr id="3" name="Footer Placeholder 2"/>
          <p:cNvSpPr>
            <a:spLocks noGrp="1"/>
          </p:cNvSpPr>
          <p:nvPr>
            <p:ph type="ftr" sz="quarter" idx="11"/>
          </p:nvPr>
        </p:nvSpPr>
        <p:spPr/>
        <p:txBody>
          <a:bodyPr/>
          <a:lstStyle/>
          <a:p>
            <a:r>
              <a:rPr lang="en-US"/>
              <a:t>Security and Analytics, LLC 10-2019 ver 1.1</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E22061-E7E5-4BF8-8B05-3BFCC0490E36}" type="datetime1">
              <a:rPr lang="en-US" smtClean="0"/>
              <a:t>10/30/2019</a:t>
            </a:fld>
            <a:endParaRPr lang="en-US"/>
          </a:p>
        </p:txBody>
      </p:sp>
      <p:sp>
        <p:nvSpPr>
          <p:cNvPr id="6" name="Footer Placeholder 5"/>
          <p:cNvSpPr>
            <a:spLocks noGrp="1"/>
          </p:cNvSpPr>
          <p:nvPr>
            <p:ph type="ftr" sz="quarter" idx="11"/>
          </p:nvPr>
        </p:nvSpPr>
        <p:spPr/>
        <p:txBody>
          <a:bodyPr/>
          <a:lstStyle/>
          <a:p>
            <a:r>
              <a:rPr lang="en-US"/>
              <a:t>Security and Analytics, LLC 10-2019 ver 1.1</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93379B-7638-44B1-BE47-A266A33D3B84}" type="datetime1">
              <a:rPr lang="en-US" smtClean="0"/>
              <a:t>10/30/2019</a:t>
            </a:fld>
            <a:endParaRPr lang="en-US"/>
          </a:p>
        </p:txBody>
      </p:sp>
      <p:sp>
        <p:nvSpPr>
          <p:cNvPr id="6" name="Footer Placeholder 5"/>
          <p:cNvSpPr>
            <a:spLocks noGrp="1"/>
          </p:cNvSpPr>
          <p:nvPr>
            <p:ph type="ftr" sz="quarter" idx="11"/>
          </p:nvPr>
        </p:nvSpPr>
        <p:spPr/>
        <p:txBody>
          <a:bodyPr/>
          <a:lstStyle/>
          <a:p>
            <a:r>
              <a:rPr lang="en-US"/>
              <a:t>Security and Analytics, LLC 10-2019 ver 1.1</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2AB67F8-AF47-4592-9519-2D39D8E4383B}" type="datetime1">
              <a:rPr lang="en-US" smtClean="0"/>
              <a:t>10/30/2019</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US"/>
              <a:t>Security and Analytics, LLC 10-2019 ver 1.1</a:t>
            </a: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hd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securityandanalytics.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eEsCQnIna7g" TargetMode="External"/><Relationship Id="rId2" Type="http://schemas.openxmlformats.org/officeDocument/2006/relationships/hyperlink" Target="https://dodiac.dtic.mil/wp-content/uploads/2019/08/ia-policychart-23-July-19-DoDIN.pdf" TargetMode="Externa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nvlpubs.nist.gov/nistpubs/CSWP/NIST.CSWP.04162018.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nbcnews.com/politics/justice-department/defense-analyst-arrested-leaking-classified-information-n1064321"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identityforce.com/blog/2019-data-breaches"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youtube.com/watch?v=GVT5IgmA6WE"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FCEF-ACCB-4E34-BA84-2CDC4045EECD}"/>
              </a:ext>
            </a:extLst>
          </p:cNvPr>
          <p:cNvSpPr>
            <a:spLocks noGrp="1"/>
          </p:cNvSpPr>
          <p:nvPr>
            <p:ph type="ctrTitle"/>
          </p:nvPr>
        </p:nvSpPr>
        <p:spPr/>
        <p:txBody>
          <a:bodyPr/>
          <a:lstStyle/>
          <a:p>
            <a:r>
              <a:rPr lang="en-US" dirty="0"/>
              <a:t>Cyber Security</a:t>
            </a:r>
            <a:br>
              <a:rPr lang="en-US" dirty="0"/>
            </a:br>
            <a:r>
              <a:rPr lang="en-US" dirty="0"/>
              <a:t>	Threats and Defense</a:t>
            </a:r>
          </a:p>
        </p:txBody>
      </p:sp>
      <p:sp>
        <p:nvSpPr>
          <p:cNvPr id="3" name="Subtitle 2">
            <a:extLst>
              <a:ext uri="{FF2B5EF4-FFF2-40B4-BE49-F238E27FC236}">
                <a16:creationId xmlns:a16="http://schemas.microsoft.com/office/drawing/2014/main" id="{A1BD56A4-2A9A-4BE2-B1C3-5B57DF36D40D}"/>
              </a:ext>
            </a:extLst>
          </p:cNvPr>
          <p:cNvSpPr>
            <a:spLocks noGrp="1"/>
          </p:cNvSpPr>
          <p:nvPr>
            <p:ph type="subTitle" idx="1"/>
          </p:nvPr>
        </p:nvSpPr>
        <p:spPr/>
        <p:txBody>
          <a:bodyPr>
            <a:normAutofit fontScale="92500" lnSpcReduction="10000"/>
          </a:bodyPr>
          <a:lstStyle/>
          <a:p>
            <a:r>
              <a:rPr lang="en-US" dirty="0"/>
              <a:t>Gordon W Skelton, PhD, CISSP, CEH, CRISC, CISA, Security+</a:t>
            </a:r>
          </a:p>
          <a:p>
            <a:r>
              <a:rPr lang="en-US" dirty="0"/>
              <a:t>Security and Analytics, LLC</a:t>
            </a:r>
            <a:br>
              <a:rPr lang="en-US" dirty="0"/>
            </a:br>
            <a:r>
              <a:rPr lang="en-US" dirty="0"/>
              <a:t>Ridgeland, MS 39157</a:t>
            </a:r>
          </a:p>
          <a:p>
            <a:r>
              <a:rPr lang="en-US" dirty="0">
                <a:hlinkClick r:id="rId2"/>
              </a:rPr>
              <a:t>WWW.securityandanalytics.com</a:t>
            </a:r>
            <a:r>
              <a:rPr lang="en-US" dirty="0"/>
              <a:t>  </a:t>
            </a:r>
          </a:p>
        </p:txBody>
      </p:sp>
      <p:pic>
        <p:nvPicPr>
          <p:cNvPr id="4" name="Picture 2" descr="Cyber Security and Business Analytics">
            <a:extLst>
              <a:ext uri="{FF2B5EF4-FFF2-40B4-BE49-F238E27FC236}">
                <a16:creationId xmlns:a16="http://schemas.microsoft.com/office/drawing/2014/main" id="{500D674F-B967-4FB9-9559-04BC85D56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914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04F2-5F36-4EBB-BF25-70252B3A81B5}"/>
              </a:ext>
            </a:extLst>
          </p:cNvPr>
          <p:cNvSpPr>
            <a:spLocks noGrp="1"/>
          </p:cNvSpPr>
          <p:nvPr>
            <p:ph type="title"/>
          </p:nvPr>
        </p:nvSpPr>
        <p:spPr/>
        <p:txBody>
          <a:bodyPr/>
          <a:lstStyle/>
          <a:p>
            <a:r>
              <a:rPr lang="en-US" dirty="0"/>
              <a:t>Cybersecurity Architecture Example</a:t>
            </a:r>
          </a:p>
        </p:txBody>
      </p:sp>
      <p:sp>
        <p:nvSpPr>
          <p:cNvPr id="3" name="Content Placeholder 2">
            <a:extLst>
              <a:ext uri="{FF2B5EF4-FFF2-40B4-BE49-F238E27FC236}">
                <a16:creationId xmlns:a16="http://schemas.microsoft.com/office/drawing/2014/main" id="{5C6B12C0-B433-4C1D-B596-464663440696}"/>
              </a:ext>
            </a:extLst>
          </p:cNvPr>
          <p:cNvSpPr>
            <a:spLocks noGrp="1"/>
          </p:cNvSpPr>
          <p:nvPr>
            <p:ph idx="1"/>
          </p:nvPr>
        </p:nvSpPr>
        <p:spPr/>
        <p:txBody>
          <a:bodyPr/>
          <a:lstStyle/>
          <a:p>
            <a:r>
              <a:rPr lang="en-US" dirty="0"/>
              <a:t>Example from US DoD </a:t>
            </a:r>
            <a:r>
              <a:rPr lang="en-US"/>
              <a:t>- </a:t>
            </a:r>
            <a:r>
              <a:rPr lang="en-US">
                <a:hlinkClick r:id="rId2"/>
              </a:rPr>
              <a:t>https://dodiac.dtic.mil/wp-content/uploads/2019/08/ia-policychart-23-July-19-DoDIN.pdf</a:t>
            </a:r>
            <a:endParaRPr lang="en-US">
              <a:hlinkClick r:id="rId3"/>
            </a:endParaRPr>
          </a:p>
          <a:p>
            <a:endParaRPr lang="en-US" dirty="0"/>
          </a:p>
          <a:p>
            <a:r>
              <a:rPr lang="en-US" dirty="0"/>
              <a:t>NIST Cybersecurity Framework - </a:t>
            </a:r>
            <a:r>
              <a:rPr lang="en-US" dirty="0">
                <a:hlinkClick r:id="rId4"/>
              </a:rPr>
              <a:t>https://nvlpubs.nist.gov/nistpubs/CSWP/NIST.CSWP.04162018.pdf</a:t>
            </a:r>
            <a:endParaRPr lang="en-US" dirty="0"/>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3D352F24-FF92-48AD-B050-980EBD36B1B6}"/>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1933E2AC-1DC5-413E-89A7-4EF41175FE3E}"/>
              </a:ext>
            </a:extLst>
          </p:cNvPr>
          <p:cNvSpPr>
            <a:spLocks noGrp="1"/>
          </p:cNvSpPr>
          <p:nvPr>
            <p:ph type="sldNum" sz="quarter" idx="12"/>
          </p:nvPr>
        </p:nvSpPr>
        <p:spPr/>
        <p:txBody>
          <a:bodyPr/>
          <a:lstStyle/>
          <a:p>
            <a:fld id="{6D22F896-40B5-4ADD-8801-0D06FADFA095}" type="slidenum">
              <a:rPr lang="en-US" smtClean="0"/>
              <a:t>10</a:t>
            </a:fld>
            <a:endParaRPr lang="en-US"/>
          </a:p>
        </p:txBody>
      </p:sp>
      <p:pic>
        <p:nvPicPr>
          <p:cNvPr id="6" name="Picture 2" descr="Cyber Security and Business Analytics">
            <a:extLst>
              <a:ext uri="{FF2B5EF4-FFF2-40B4-BE49-F238E27FC236}">
                <a16:creationId xmlns:a16="http://schemas.microsoft.com/office/drawing/2014/main" id="{ABC698EE-49ED-4D68-93DF-ACB9497A8C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25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E4D29-0005-41D0-8212-83D71164E8B1}"/>
              </a:ext>
            </a:extLst>
          </p:cNvPr>
          <p:cNvSpPr>
            <a:spLocks noGrp="1"/>
          </p:cNvSpPr>
          <p:nvPr>
            <p:ph type="title"/>
          </p:nvPr>
        </p:nvSpPr>
        <p:spPr/>
        <p:txBody>
          <a:bodyPr/>
          <a:lstStyle/>
          <a:p>
            <a:r>
              <a:rPr lang="en-US" dirty="0"/>
              <a:t>NIST Cybersecurity </a:t>
            </a:r>
            <a:r>
              <a:rPr lang="en-US" dirty="0" err="1"/>
              <a:t>FRAmework</a:t>
            </a:r>
            <a:endParaRPr lang="en-US" dirty="0"/>
          </a:p>
        </p:txBody>
      </p:sp>
      <p:pic>
        <p:nvPicPr>
          <p:cNvPr id="7" name="Content Placeholder 6">
            <a:extLst>
              <a:ext uri="{FF2B5EF4-FFF2-40B4-BE49-F238E27FC236}">
                <a16:creationId xmlns:a16="http://schemas.microsoft.com/office/drawing/2014/main" id="{19C01BAC-F1D6-49DD-8403-764B7A66B8B2}"/>
              </a:ext>
            </a:extLst>
          </p:cNvPr>
          <p:cNvPicPr>
            <a:picLocks noGrp="1" noChangeAspect="1"/>
          </p:cNvPicPr>
          <p:nvPr>
            <p:ph idx="1"/>
          </p:nvPr>
        </p:nvPicPr>
        <p:blipFill>
          <a:blip r:embed="rId2"/>
          <a:stretch>
            <a:fillRect/>
          </a:stretch>
        </p:blipFill>
        <p:spPr>
          <a:xfrm>
            <a:off x="2393739" y="1946793"/>
            <a:ext cx="6526305" cy="3566160"/>
          </a:xfrm>
        </p:spPr>
      </p:pic>
      <p:sp>
        <p:nvSpPr>
          <p:cNvPr id="4" name="Footer Placeholder 3">
            <a:extLst>
              <a:ext uri="{FF2B5EF4-FFF2-40B4-BE49-F238E27FC236}">
                <a16:creationId xmlns:a16="http://schemas.microsoft.com/office/drawing/2014/main" id="{83680490-FEA8-4777-A1B6-FF7B4D1BD1BA}"/>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50329E44-4D83-4893-ADF9-D15D979240E3}"/>
              </a:ext>
            </a:extLst>
          </p:cNvPr>
          <p:cNvSpPr>
            <a:spLocks noGrp="1"/>
          </p:cNvSpPr>
          <p:nvPr>
            <p:ph type="sldNum" sz="quarter" idx="12"/>
          </p:nvPr>
        </p:nvSpPr>
        <p:spPr/>
        <p:txBody>
          <a:bodyPr/>
          <a:lstStyle/>
          <a:p>
            <a:fld id="{6D22F896-40B5-4ADD-8801-0D06FADFA095}" type="slidenum">
              <a:rPr lang="en-US" smtClean="0"/>
              <a:t>11</a:t>
            </a:fld>
            <a:endParaRPr lang="en-US"/>
          </a:p>
        </p:txBody>
      </p:sp>
      <p:pic>
        <p:nvPicPr>
          <p:cNvPr id="6" name="Picture 2" descr="Cyber Security and Business Analytics">
            <a:extLst>
              <a:ext uri="{FF2B5EF4-FFF2-40B4-BE49-F238E27FC236}">
                <a16:creationId xmlns:a16="http://schemas.microsoft.com/office/drawing/2014/main" id="{9E40AA38-F814-442D-B70F-A75B2B00A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856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acker clip art free">
            <a:extLst>
              <a:ext uri="{FF2B5EF4-FFF2-40B4-BE49-F238E27FC236}">
                <a16:creationId xmlns:a16="http://schemas.microsoft.com/office/drawing/2014/main" id="{E3BE15A4-7A5E-40D8-B684-034C5AB23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4582" y="3114675"/>
            <a:ext cx="2143125" cy="2143125"/>
          </a:xfrm>
          <a:prstGeom prst="rect">
            <a:avLst/>
          </a:prstGeom>
          <a:noFill/>
          <a:effectLst>
            <a:softEdge rad="5207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6681A65-68F9-4E2A-9380-E5A826622549}"/>
              </a:ext>
            </a:extLst>
          </p:cNvPr>
          <p:cNvSpPr>
            <a:spLocks noGrp="1"/>
          </p:cNvSpPr>
          <p:nvPr>
            <p:ph type="title"/>
          </p:nvPr>
        </p:nvSpPr>
        <p:spPr/>
        <p:txBody>
          <a:bodyPr/>
          <a:lstStyle/>
          <a:p>
            <a:r>
              <a:rPr lang="en-US" dirty="0"/>
              <a:t>Types of Attackers</a:t>
            </a:r>
          </a:p>
        </p:txBody>
      </p:sp>
      <p:sp>
        <p:nvSpPr>
          <p:cNvPr id="3" name="Content Placeholder 2">
            <a:extLst>
              <a:ext uri="{FF2B5EF4-FFF2-40B4-BE49-F238E27FC236}">
                <a16:creationId xmlns:a16="http://schemas.microsoft.com/office/drawing/2014/main" id="{4DA2B9C6-4C04-4CBD-B422-A7950C5186E9}"/>
              </a:ext>
            </a:extLst>
          </p:cNvPr>
          <p:cNvSpPr>
            <a:spLocks noGrp="1"/>
          </p:cNvSpPr>
          <p:nvPr>
            <p:ph idx="1"/>
          </p:nvPr>
        </p:nvSpPr>
        <p:spPr/>
        <p:txBody>
          <a:bodyPr/>
          <a:lstStyle/>
          <a:p>
            <a:r>
              <a:rPr lang="en-US" dirty="0"/>
              <a:t>Professional Hackers – criminals, independent or organized</a:t>
            </a:r>
          </a:p>
          <a:p>
            <a:r>
              <a:rPr lang="en-US" dirty="0"/>
              <a:t>Amateur Hackers with access to advanced technologies</a:t>
            </a:r>
          </a:p>
          <a:p>
            <a:r>
              <a:rPr lang="en-US" dirty="0"/>
              <a:t>State Sponsored Hackers</a:t>
            </a:r>
          </a:p>
          <a:p>
            <a:r>
              <a:rPr lang="en-US" dirty="0"/>
              <a:t>Insiders – either intentional or by making mistakes</a:t>
            </a:r>
          </a:p>
          <a:p>
            <a:r>
              <a:rPr lang="en-US" dirty="0"/>
              <a:t>Disgruntled Current and Former Employees</a:t>
            </a:r>
          </a:p>
          <a:p>
            <a:pPr marL="0" indent="0">
              <a:buNone/>
            </a:pPr>
            <a:endParaRPr lang="en-US" dirty="0"/>
          </a:p>
        </p:txBody>
      </p:sp>
      <p:sp>
        <p:nvSpPr>
          <p:cNvPr id="4" name="Footer Placeholder 3">
            <a:extLst>
              <a:ext uri="{FF2B5EF4-FFF2-40B4-BE49-F238E27FC236}">
                <a16:creationId xmlns:a16="http://schemas.microsoft.com/office/drawing/2014/main" id="{7BF5B8BA-4915-45EB-9808-620F358D691E}"/>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12ACA825-0E93-4878-8F07-951EE7625DD8}"/>
              </a:ext>
            </a:extLst>
          </p:cNvPr>
          <p:cNvSpPr>
            <a:spLocks noGrp="1"/>
          </p:cNvSpPr>
          <p:nvPr>
            <p:ph type="sldNum" sz="quarter" idx="12"/>
          </p:nvPr>
        </p:nvSpPr>
        <p:spPr/>
        <p:txBody>
          <a:bodyPr/>
          <a:lstStyle/>
          <a:p>
            <a:fld id="{6D22F896-40B5-4ADD-8801-0D06FADFA095}" type="slidenum">
              <a:rPr lang="en-US" smtClean="0"/>
              <a:t>12</a:t>
            </a:fld>
            <a:endParaRPr lang="en-US"/>
          </a:p>
        </p:txBody>
      </p:sp>
      <p:pic>
        <p:nvPicPr>
          <p:cNvPr id="7" name="Picture 2" descr="Cyber Security and Business Analytics">
            <a:extLst>
              <a:ext uri="{FF2B5EF4-FFF2-40B4-BE49-F238E27FC236}">
                <a16:creationId xmlns:a16="http://schemas.microsoft.com/office/drawing/2014/main" id="{3BAD9C07-71D2-40ED-9F1E-3D44B6BCD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055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A8C52-A38A-49B9-9FAE-BA1F4B5A2026}"/>
              </a:ext>
            </a:extLst>
          </p:cNvPr>
          <p:cNvSpPr>
            <a:spLocks noGrp="1"/>
          </p:cNvSpPr>
          <p:nvPr>
            <p:ph type="title"/>
          </p:nvPr>
        </p:nvSpPr>
        <p:spPr/>
        <p:txBody>
          <a:bodyPr/>
          <a:lstStyle/>
          <a:p>
            <a:r>
              <a:rPr lang="en-US" dirty="0"/>
              <a:t>How Do They Get IN?</a:t>
            </a:r>
          </a:p>
        </p:txBody>
      </p:sp>
      <p:sp>
        <p:nvSpPr>
          <p:cNvPr id="3" name="Content Placeholder 2">
            <a:extLst>
              <a:ext uri="{FF2B5EF4-FFF2-40B4-BE49-F238E27FC236}">
                <a16:creationId xmlns:a16="http://schemas.microsoft.com/office/drawing/2014/main" id="{7C305BED-9FA3-40F7-B9DA-8DADC2FB1FB3}"/>
              </a:ext>
            </a:extLst>
          </p:cNvPr>
          <p:cNvSpPr>
            <a:spLocks noGrp="1"/>
          </p:cNvSpPr>
          <p:nvPr>
            <p:ph idx="1"/>
          </p:nvPr>
        </p:nvSpPr>
        <p:spPr/>
        <p:txBody>
          <a:bodyPr/>
          <a:lstStyle/>
          <a:p>
            <a:r>
              <a:rPr lang="en-US" dirty="0"/>
              <a:t>Misconfigured firewalls and other security devices</a:t>
            </a:r>
          </a:p>
          <a:p>
            <a:r>
              <a:rPr lang="en-US" dirty="0"/>
              <a:t>Default usernames and passwords on devices</a:t>
            </a:r>
          </a:p>
          <a:p>
            <a:r>
              <a:rPr lang="en-US" dirty="0"/>
              <a:t>Malware</a:t>
            </a:r>
          </a:p>
          <a:p>
            <a:r>
              <a:rPr lang="en-US" dirty="0"/>
              <a:t>Employees not properly trained on cybersecurity</a:t>
            </a:r>
          </a:p>
          <a:p>
            <a:r>
              <a:rPr lang="en-US" dirty="0"/>
              <a:t>Phishing attacks – employees click without thinking  </a:t>
            </a:r>
            <a:br>
              <a:rPr lang="en-US" dirty="0"/>
            </a:br>
            <a:r>
              <a:rPr lang="en-US" dirty="0"/>
              <a:t>                                 </a:t>
            </a:r>
            <a:r>
              <a:rPr lang="en-US" dirty="0">
                <a:solidFill>
                  <a:srgbClr val="FF0000"/>
                </a:solidFill>
                <a:highlight>
                  <a:srgbClr val="FFFF00"/>
                </a:highlight>
              </a:rPr>
              <a:t>Stop, Think Before Clicking!</a:t>
            </a:r>
          </a:p>
        </p:txBody>
      </p:sp>
      <p:sp>
        <p:nvSpPr>
          <p:cNvPr id="4" name="Footer Placeholder 3">
            <a:extLst>
              <a:ext uri="{FF2B5EF4-FFF2-40B4-BE49-F238E27FC236}">
                <a16:creationId xmlns:a16="http://schemas.microsoft.com/office/drawing/2014/main" id="{704EA2F4-881B-4822-8C24-FD0C3D528C61}"/>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51FEA764-DCE6-4C6A-8988-8630A51DDFB9}"/>
              </a:ext>
            </a:extLst>
          </p:cNvPr>
          <p:cNvSpPr>
            <a:spLocks noGrp="1"/>
          </p:cNvSpPr>
          <p:nvPr>
            <p:ph type="sldNum" sz="quarter" idx="12"/>
          </p:nvPr>
        </p:nvSpPr>
        <p:spPr/>
        <p:txBody>
          <a:bodyPr/>
          <a:lstStyle/>
          <a:p>
            <a:fld id="{6D22F896-40B5-4ADD-8801-0D06FADFA095}" type="slidenum">
              <a:rPr lang="en-US" smtClean="0"/>
              <a:t>13</a:t>
            </a:fld>
            <a:endParaRPr lang="en-US"/>
          </a:p>
        </p:txBody>
      </p:sp>
      <p:pic>
        <p:nvPicPr>
          <p:cNvPr id="7" name="Picture 6">
            <a:extLst>
              <a:ext uri="{FF2B5EF4-FFF2-40B4-BE49-F238E27FC236}">
                <a16:creationId xmlns:a16="http://schemas.microsoft.com/office/drawing/2014/main" id="{6D58E524-13CA-4303-886C-0EE7A1B02FB3}"/>
              </a:ext>
            </a:extLst>
          </p:cNvPr>
          <p:cNvPicPr>
            <a:picLocks noChangeAspect="1"/>
          </p:cNvPicPr>
          <p:nvPr/>
        </p:nvPicPr>
        <p:blipFill>
          <a:blip r:embed="rId2"/>
          <a:stretch>
            <a:fillRect/>
          </a:stretch>
        </p:blipFill>
        <p:spPr>
          <a:xfrm>
            <a:off x="8143026" y="2358190"/>
            <a:ext cx="2518839" cy="3108960"/>
          </a:xfrm>
          <a:prstGeom prst="rect">
            <a:avLst/>
          </a:prstGeom>
        </p:spPr>
      </p:pic>
      <p:pic>
        <p:nvPicPr>
          <p:cNvPr id="8" name="Picture 2" descr="Cyber Security and Business Analytics">
            <a:extLst>
              <a:ext uri="{FF2B5EF4-FFF2-40B4-BE49-F238E27FC236}">
                <a16:creationId xmlns:a16="http://schemas.microsoft.com/office/drawing/2014/main" id="{EF2BA629-2C0C-4152-B7E4-A2A5DFF95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87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5F257-CF64-4DB6-8072-D5B42073B47B}"/>
              </a:ext>
            </a:extLst>
          </p:cNvPr>
          <p:cNvSpPr>
            <a:spLocks noGrp="1"/>
          </p:cNvSpPr>
          <p:nvPr>
            <p:ph type="title"/>
          </p:nvPr>
        </p:nvSpPr>
        <p:spPr/>
        <p:txBody>
          <a:bodyPr/>
          <a:lstStyle/>
          <a:p>
            <a:r>
              <a:rPr lang="en-US" dirty="0"/>
              <a:t>How Do they get in?</a:t>
            </a:r>
          </a:p>
        </p:txBody>
      </p:sp>
      <p:sp>
        <p:nvSpPr>
          <p:cNvPr id="3" name="Content Placeholder 2">
            <a:extLst>
              <a:ext uri="{FF2B5EF4-FFF2-40B4-BE49-F238E27FC236}">
                <a16:creationId xmlns:a16="http://schemas.microsoft.com/office/drawing/2014/main" id="{0A7AAB8D-C7E0-41F3-A85E-B4AC5C2FF169}"/>
              </a:ext>
            </a:extLst>
          </p:cNvPr>
          <p:cNvSpPr>
            <a:spLocks noGrp="1"/>
          </p:cNvSpPr>
          <p:nvPr>
            <p:ph idx="1"/>
          </p:nvPr>
        </p:nvSpPr>
        <p:spPr/>
        <p:txBody>
          <a:bodyPr vert="horz" lIns="91440" tIns="45720" rIns="91440" bIns="45720" rtlCol="0" anchor="t">
            <a:normAutofit/>
          </a:bodyPr>
          <a:lstStyle/>
          <a:p>
            <a:r>
              <a:rPr lang="en-US" dirty="0"/>
              <a:t>Lack of physical security</a:t>
            </a:r>
          </a:p>
          <a:p>
            <a:r>
              <a:rPr lang="en-US" dirty="0"/>
              <a:t>Failure to apply security patches</a:t>
            </a:r>
          </a:p>
          <a:p>
            <a:r>
              <a:rPr lang="en-US" dirty="0"/>
              <a:t>Old operating systems – still have people using XP, Windows 7</a:t>
            </a:r>
          </a:p>
          <a:p>
            <a:r>
              <a:rPr lang="en-US" dirty="0"/>
              <a:t>Social Engineering – “</a:t>
            </a:r>
            <a:r>
              <a:rPr lang="en-US" dirty="0">
                <a:solidFill>
                  <a:srgbClr val="FF0000"/>
                </a:solidFill>
                <a:highlight>
                  <a:srgbClr val="FFFF00"/>
                </a:highlight>
              </a:rPr>
              <a:t>Hi, I’m your computer guy.  What is your password?</a:t>
            </a:r>
            <a:r>
              <a:rPr lang="en-US" dirty="0"/>
              <a:t>”</a:t>
            </a:r>
          </a:p>
          <a:p>
            <a:r>
              <a:rPr lang="en-US" dirty="0"/>
              <a:t>Following you in – piggybacking</a:t>
            </a:r>
          </a:p>
          <a:p>
            <a:r>
              <a:rPr lang="en-US" dirty="0"/>
              <a:t>Unlocked doors – just show up and walk in – "</a:t>
            </a:r>
            <a:r>
              <a:rPr lang="en-US" dirty="0">
                <a:solidFill>
                  <a:srgbClr val="FF0000"/>
                </a:solidFill>
                <a:highlight>
                  <a:srgbClr val="FFFF00"/>
                </a:highlight>
              </a:rPr>
              <a:t>Glad to see you</a:t>
            </a:r>
            <a:r>
              <a:rPr lang="en-US" dirty="0"/>
              <a:t>"</a:t>
            </a:r>
          </a:p>
        </p:txBody>
      </p:sp>
      <p:sp>
        <p:nvSpPr>
          <p:cNvPr id="4" name="Footer Placeholder 3">
            <a:extLst>
              <a:ext uri="{FF2B5EF4-FFF2-40B4-BE49-F238E27FC236}">
                <a16:creationId xmlns:a16="http://schemas.microsoft.com/office/drawing/2014/main" id="{41AAE952-E414-4CB1-BCA0-FA9372314CC0}"/>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02150AC8-6F07-4835-B9AE-9EBA2A8FDD69}"/>
              </a:ext>
            </a:extLst>
          </p:cNvPr>
          <p:cNvSpPr>
            <a:spLocks noGrp="1"/>
          </p:cNvSpPr>
          <p:nvPr>
            <p:ph type="sldNum" sz="quarter" idx="12"/>
          </p:nvPr>
        </p:nvSpPr>
        <p:spPr/>
        <p:txBody>
          <a:bodyPr/>
          <a:lstStyle/>
          <a:p>
            <a:fld id="{6D22F896-40B5-4ADD-8801-0D06FADFA095}" type="slidenum">
              <a:rPr lang="en-US" smtClean="0"/>
              <a:t>14</a:t>
            </a:fld>
            <a:endParaRPr lang="en-US"/>
          </a:p>
        </p:txBody>
      </p:sp>
      <p:pic>
        <p:nvPicPr>
          <p:cNvPr id="7" name="Picture 6">
            <a:extLst>
              <a:ext uri="{FF2B5EF4-FFF2-40B4-BE49-F238E27FC236}">
                <a16:creationId xmlns:a16="http://schemas.microsoft.com/office/drawing/2014/main" id="{662FCAD6-99E9-4035-8CB2-304D0C0FCD73}"/>
              </a:ext>
            </a:extLst>
          </p:cNvPr>
          <p:cNvPicPr>
            <a:picLocks noChangeAspect="1"/>
          </p:cNvPicPr>
          <p:nvPr/>
        </p:nvPicPr>
        <p:blipFill>
          <a:blip r:embed="rId2"/>
          <a:stretch>
            <a:fillRect/>
          </a:stretch>
        </p:blipFill>
        <p:spPr>
          <a:xfrm>
            <a:off x="8870140" y="511811"/>
            <a:ext cx="2177270" cy="3383280"/>
          </a:xfrm>
          <a:prstGeom prst="rect">
            <a:avLst/>
          </a:prstGeom>
        </p:spPr>
      </p:pic>
      <p:pic>
        <p:nvPicPr>
          <p:cNvPr id="8" name="Picture 2" descr="Cyber Security and Business Analytics">
            <a:extLst>
              <a:ext uri="{FF2B5EF4-FFF2-40B4-BE49-F238E27FC236}">
                <a16:creationId xmlns:a16="http://schemas.microsoft.com/office/drawing/2014/main" id="{FEC88B79-CBA7-4CF5-97E2-173378139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546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5F257-CF64-4DB6-8072-D5B42073B47B}"/>
              </a:ext>
            </a:extLst>
          </p:cNvPr>
          <p:cNvSpPr>
            <a:spLocks noGrp="1"/>
          </p:cNvSpPr>
          <p:nvPr>
            <p:ph type="title"/>
          </p:nvPr>
        </p:nvSpPr>
        <p:spPr/>
        <p:txBody>
          <a:bodyPr/>
          <a:lstStyle/>
          <a:p>
            <a:r>
              <a:rPr lang="en-US" dirty="0"/>
              <a:t>Another Observation</a:t>
            </a:r>
          </a:p>
        </p:txBody>
      </p:sp>
      <p:sp>
        <p:nvSpPr>
          <p:cNvPr id="3" name="Content Placeholder 2">
            <a:extLst>
              <a:ext uri="{FF2B5EF4-FFF2-40B4-BE49-F238E27FC236}">
                <a16:creationId xmlns:a16="http://schemas.microsoft.com/office/drawing/2014/main" id="{0A7AAB8D-C7E0-41F3-A85E-B4AC5C2FF169}"/>
              </a:ext>
            </a:extLst>
          </p:cNvPr>
          <p:cNvSpPr>
            <a:spLocks noGrp="1"/>
          </p:cNvSpPr>
          <p:nvPr>
            <p:ph idx="1"/>
          </p:nvPr>
        </p:nvSpPr>
        <p:spPr/>
        <p:txBody>
          <a:bodyPr vert="horz" lIns="91440" tIns="45720" rIns="91440" bIns="45720" rtlCol="0" anchor="t">
            <a:normAutofit/>
          </a:bodyPr>
          <a:lstStyle/>
          <a:p>
            <a:pPr marL="0" indent="0">
              <a:buNone/>
            </a:pPr>
            <a:endParaRPr lang="en-US" dirty="0"/>
          </a:p>
          <a:p>
            <a:pPr marL="0" indent="0">
              <a:buNone/>
            </a:pPr>
            <a:r>
              <a:rPr lang="en-US" sz="3200" dirty="0"/>
              <a:t>I got a new cellphone.  The salesperson said I could keep my contacts in the phone.</a:t>
            </a:r>
          </a:p>
        </p:txBody>
      </p:sp>
      <p:sp>
        <p:nvSpPr>
          <p:cNvPr id="4" name="Footer Placeholder 3">
            <a:extLst>
              <a:ext uri="{FF2B5EF4-FFF2-40B4-BE49-F238E27FC236}">
                <a16:creationId xmlns:a16="http://schemas.microsoft.com/office/drawing/2014/main" id="{41AAE952-E414-4CB1-BCA0-FA9372314CC0}"/>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02150AC8-6F07-4835-B9AE-9EBA2A8FDD69}"/>
              </a:ext>
            </a:extLst>
          </p:cNvPr>
          <p:cNvSpPr>
            <a:spLocks noGrp="1"/>
          </p:cNvSpPr>
          <p:nvPr>
            <p:ph type="sldNum" sz="quarter" idx="12"/>
          </p:nvPr>
        </p:nvSpPr>
        <p:spPr/>
        <p:txBody>
          <a:bodyPr/>
          <a:lstStyle/>
          <a:p>
            <a:fld id="{6D22F896-40B5-4ADD-8801-0D06FADFA095}" type="slidenum">
              <a:rPr lang="en-US" smtClean="0"/>
              <a:t>15</a:t>
            </a:fld>
            <a:endParaRPr lang="en-US"/>
          </a:p>
        </p:txBody>
      </p:sp>
      <p:pic>
        <p:nvPicPr>
          <p:cNvPr id="6" name="Picture 2" descr="Cyber Security and Business Analytics">
            <a:extLst>
              <a:ext uri="{FF2B5EF4-FFF2-40B4-BE49-F238E27FC236}">
                <a16:creationId xmlns:a16="http://schemas.microsoft.com/office/drawing/2014/main" id="{0073C0B8-AF06-43DC-BE20-A1473B9745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617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5F257-CF64-4DB6-8072-D5B42073B47B}"/>
              </a:ext>
            </a:extLst>
          </p:cNvPr>
          <p:cNvSpPr>
            <a:spLocks noGrp="1"/>
          </p:cNvSpPr>
          <p:nvPr>
            <p:ph type="title"/>
          </p:nvPr>
        </p:nvSpPr>
        <p:spPr/>
        <p:txBody>
          <a:bodyPr/>
          <a:lstStyle/>
          <a:p>
            <a:r>
              <a:rPr lang="en-US" dirty="0"/>
              <a:t>Another Observation</a:t>
            </a:r>
          </a:p>
        </p:txBody>
      </p:sp>
      <p:sp>
        <p:nvSpPr>
          <p:cNvPr id="3" name="Content Placeholder 2">
            <a:extLst>
              <a:ext uri="{FF2B5EF4-FFF2-40B4-BE49-F238E27FC236}">
                <a16:creationId xmlns:a16="http://schemas.microsoft.com/office/drawing/2014/main" id="{0A7AAB8D-C7E0-41F3-A85E-B4AC5C2FF169}"/>
              </a:ext>
            </a:extLst>
          </p:cNvPr>
          <p:cNvSpPr>
            <a:spLocks noGrp="1"/>
          </p:cNvSpPr>
          <p:nvPr>
            <p:ph idx="1"/>
          </p:nvPr>
        </p:nvSpPr>
        <p:spPr/>
        <p:txBody>
          <a:bodyPr vert="horz" lIns="91440" tIns="45720" rIns="91440" bIns="45720" rtlCol="0" anchor="t">
            <a:normAutofit/>
          </a:bodyPr>
          <a:lstStyle/>
          <a:p>
            <a:pPr marL="0" indent="0">
              <a:buNone/>
            </a:pPr>
            <a:endParaRPr lang="en-US" dirty="0"/>
          </a:p>
          <a:p>
            <a:pPr marL="0" indent="0" algn="ctr">
              <a:buNone/>
            </a:pPr>
            <a:r>
              <a:rPr lang="en-US" sz="3200" dirty="0"/>
              <a:t>Strange, I wear glasses.</a:t>
            </a:r>
          </a:p>
        </p:txBody>
      </p:sp>
      <p:sp>
        <p:nvSpPr>
          <p:cNvPr id="4" name="Footer Placeholder 3">
            <a:extLst>
              <a:ext uri="{FF2B5EF4-FFF2-40B4-BE49-F238E27FC236}">
                <a16:creationId xmlns:a16="http://schemas.microsoft.com/office/drawing/2014/main" id="{41AAE952-E414-4CB1-BCA0-FA9372314CC0}"/>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02150AC8-6F07-4835-B9AE-9EBA2A8FDD69}"/>
              </a:ext>
            </a:extLst>
          </p:cNvPr>
          <p:cNvSpPr>
            <a:spLocks noGrp="1"/>
          </p:cNvSpPr>
          <p:nvPr>
            <p:ph type="sldNum" sz="quarter" idx="12"/>
          </p:nvPr>
        </p:nvSpPr>
        <p:spPr/>
        <p:txBody>
          <a:bodyPr/>
          <a:lstStyle/>
          <a:p>
            <a:fld id="{6D22F896-40B5-4ADD-8801-0D06FADFA095}" type="slidenum">
              <a:rPr lang="en-US" smtClean="0"/>
              <a:t>16</a:t>
            </a:fld>
            <a:endParaRPr lang="en-US"/>
          </a:p>
        </p:txBody>
      </p:sp>
      <p:pic>
        <p:nvPicPr>
          <p:cNvPr id="6" name="Picture 2" descr="Cyber Security and Business Analytics">
            <a:extLst>
              <a:ext uri="{FF2B5EF4-FFF2-40B4-BE49-F238E27FC236}">
                <a16:creationId xmlns:a16="http://schemas.microsoft.com/office/drawing/2014/main" id="{814C4063-4B50-4A94-B067-FBA3CC8CF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507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154C6-C7A6-412D-99EC-4F00AD41DB06}"/>
              </a:ext>
            </a:extLst>
          </p:cNvPr>
          <p:cNvSpPr>
            <a:spLocks noGrp="1"/>
          </p:cNvSpPr>
          <p:nvPr>
            <p:ph type="title"/>
          </p:nvPr>
        </p:nvSpPr>
        <p:spPr/>
        <p:txBody>
          <a:bodyPr/>
          <a:lstStyle/>
          <a:p>
            <a:r>
              <a:rPr lang="en-US" dirty="0"/>
              <a:t>Threat Awareness</a:t>
            </a:r>
          </a:p>
        </p:txBody>
      </p:sp>
      <p:sp>
        <p:nvSpPr>
          <p:cNvPr id="3" name="Content Placeholder 2">
            <a:extLst>
              <a:ext uri="{FF2B5EF4-FFF2-40B4-BE49-F238E27FC236}">
                <a16:creationId xmlns:a16="http://schemas.microsoft.com/office/drawing/2014/main" id="{7B63FA3B-1401-4D54-ACC3-88B37CC84EAC}"/>
              </a:ext>
            </a:extLst>
          </p:cNvPr>
          <p:cNvSpPr>
            <a:spLocks noGrp="1"/>
          </p:cNvSpPr>
          <p:nvPr>
            <p:ph idx="1"/>
          </p:nvPr>
        </p:nvSpPr>
        <p:spPr/>
        <p:txBody>
          <a:bodyPr/>
          <a:lstStyle/>
          <a:p>
            <a:r>
              <a:rPr lang="en-US" dirty="0"/>
              <a:t>Must be aware of the different types of attacks and how they may affect you</a:t>
            </a:r>
          </a:p>
          <a:p>
            <a:r>
              <a:rPr lang="en-US" dirty="0"/>
              <a:t>Locate a good website that lists current threats and attacks and check it daily</a:t>
            </a:r>
          </a:p>
          <a:p>
            <a:r>
              <a:rPr lang="en-US" dirty="0"/>
              <a:t>Search for your operating system (OS), equipment model, application software</a:t>
            </a:r>
          </a:p>
          <a:p>
            <a:r>
              <a:rPr lang="en-US" dirty="0"/>
              <a:t>Make certain that you stay aware of types of attacks that affect your industry</a:t>
            </a:r>
          </a:p>
          <a:p>
            <a:pPr marL="0" indent="0">
              <a:buNone/>
            </a:pPr>
            <a:endParaRPr lang="en-US" dirty="0"/>
          </a:p>
        </p:txBody>
      </p:sp>
      <p:sp>
        <p:nvSpPr>
          <p:cNvPr id="4" name="Footer Placeholder 3">
            <a:extLst>
              <a:ext uri="{FF2B5EF4-FFF2-40B4-BE49-F238E27FC236}">
                <a16:creationId xmlns:a16="http://schemas.microsoft.com/office/drawing/2014/main" id="{6D265F20-3E42-42E2-96BF-49D7C0730301}"/>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477D3168-E830-40CA-B65B-E3C435AAD31C}"/>
              </a:ext>
            </a:extLst>
          </p:cNvPr>
          <p:cNvSpPr>
            <a:spLocks noGrp="1"/>
          </p:cNvSpPr>
          <p:nvPr>
            <p:ph type="sldNum" sz="quarter" idx="12"/>
          </p:nvPr>
        </p:nvSpPr>
        <p:spPr/>
        <p:txBody>
          <a:bodyPr/>
          <a:lstStyle/>
          <a:p>
            <a:fld id="{6D22F896-40B5-4ADD-8801-0D06FADFA095}" type="slidenum">
              <a:rPr lang="en-US" smtClean="0"/>
              <a:t>17</a:t>
            </a:fld>
            <a:endParaRPr lang="en-US"/>
          </a:p>
        </p:txBody>
      </p:sp>
      <p:pic>
        <p:nvPicPr>
          <p:cNvPr id="7" name="Picture 6">
            <a:extLst>
              <a:ext uri="{FF2B5EF4-FFF2-40B4-BE49-F238E27FC236}">
                <a16:creationId xmlns:a16="http://schemas.microsoft.com/office/drawing/2014/main" id="{2882727E-9C7C-4C11-BAB6-862EE378CBAC}"/>
              </a:ext>
            </a:extLst>
          </p:cNvPr>
          <p:cNvPicPr>
            <a:picLocks noChangeAspect="1"/>
          </p:cNvPicPr>
          <p:nvPr/>
        </p:nvPicPr>
        <p:blipFill>
          <a:blip r:embed="rId2"/>
          <a:stretch>
            <a:fillRect/>
          </a:stretch>
        </p:blipFill>
        <p:spPr>
          <a:xfrm>
            <a:off x="7650058" y="243839"/>
            <a:ext cx="1026450" cy="1920240"/>
          </a:xfrm>
          <a:prstGeom prst="rect">
            <a:avLst/>
          </a:prstGeom>
        </p:spPr>
      </p:pic>
      <p:pic>
        <p:nvPicPr>
          <p:cNvPr id="8" name="Picture 2" descr="Cyber Security and Business Analytics">
            <a:extLst>
              <a:ext uri="{FF2B5EF4-FFF2-40B4-BE49-F238E27FC236}">
                <a16:creationId xmlns:a16="http://schemas.microsoft.com/office/drawing/2014/main" id="{CA256451-D558-42E9-A8B9-3EE9C4ECA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723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06CFA-80C6-49AF-8D28-60EB48839A4E}"/>
              </a:ext>
            </a:extLst>
          </p:cNvPr>
          <p:cNvSpPr>
            <a:spLocks noGrp="1"/>
          </p:cNvSpPr>
          <p:nvPr>
            <p:ph type="title"/>
          </p:nvPr>
        </p:nvSpPr>
        <p:spPr>
          <a:xfrm>
            <a:off x="1141413" y="618518"/>
            <a:ext cx="9905998" cy="1478570"/>
          </a:xfrm>
        </p:spPr>
        <p:txBody>
          <a:bodyPr>
            <a:normAutofit/>
          </a:bodyPr>
          <a:lstStyle/>
          <a:p>
            <a:r>
              <a:rPr lang="en-US" dirty="0"/>
              <a:t>What are controls?</a:t>
            </a:r>
            <a:endParaRPr lang="en-US"/>
          </a:p>
        </p:txBody>
      </p:sp>
      <p:pic>
        <p:nvPicPr>
          <p:cNvPr id="2052" name="Picture 4" descr="Image result for firewall clip art">
            <a:extLst>
              <a:ext uri="{FF2B5EF4-FFF2-40B4-BE49-F238E27FC236}">
                <a16:creationId xmlns:a16="http://schemas.microsoft.com/office/drawing/2014/main" id="{3907A2A7-79E3-4A54-AF92-19C3BA1D59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787"/>
          <a:stretch/>
        </p:blipFill>
        <p:spPr bwMode="auto">
          <a:xfrm>
            <a:off x="1141411" y="2880274"/>
            <a:ext cx="3494597" cy="2288075"/>
          </a:xfrm>
          <a:prstGeom prst="round2DiagRect">
            <a:avLst>
              <a:gd name="adj1" fmla="val 5608"/>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softEdge rad="17780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82C6DC6-4D78-4BCE-A3F3-26E5E373976D}"/>
              </a:ext>
            </a:extLst>
          </p:cNvPr>
          <p:cNvSpPr>
            <a:spLocks noGrp="1"/>
          </p:cNvSpPr>
          <p:nvPr>
            <p:ph idx="1"/>
          </p:nvPr>
        </p:nvSpPr>
        <p:spPr>
          <a:xfrm>
            <a:off x="5034579" y="2249487"/>
            <a:ext cx="6012832" cy="3541714"/>
          </a:xfrm>
          <a:effectLst>
            <a:softEdge rad="177800"/>
          </a:effectLst>
        </p:spPr>
        <p:txBody>
          <a:bodyPr>
            <a:normAutofit fontScale="92500" lnSpcReduction="20000"/>
          </a:bodyPr>
          <a:lstStyle/>
          <a:p>
            <a:r>
              <a:rPr lang="en-US" dirty="0"/>
              <a:t>Tools, techniques, policies, procedures employed to prevent or stop attacks</a:t>
            </a:r>
            <a:endParaRPr lang="en-US"/>
          </a:p>
          <a:p>
            <a:r>
              <a:rPr lang="en-US" dirty="0"/>
              <a:t>Examples – password policy, access control, segmentation of duties, firewalls, malware protection software, Intrusion Detection System (IDS), Intrusion Prevention System (IPS), user training</a:t>
            </a:r>
            <a:r>
              <a:rPr lang="en-US" sz="3500" b="1" dirty="0">
                <a:solidFill>
                  <a:srgbClr val="FF0000"/>
                </a:solidFill>
              </a:rPr>
              <a:t>*</a:t>
            </a:r>
            <a:r>
              <a:rPr lang="en-US" dirty="0"/>
              <a:t>, spam filters, continuous monitoring and logging – remember to view your logs or have an analysis tool do it for you</a:t>
            </a:r>
            <a:endParaRPr lang="en-US"/>
          </a:p>
        </p:txBody>
      </p:sp>
      <p:sp>
        <p:nvSpPr>
          <p:cNvPr id="4" name="Footer Placeholder 3">
            <a:extLst>
              <a:ext uri="{FF2B5EF4-FFF2-40B4-BE49-F238E27FC236}">
                <a16:creationId xmlns:a16="http://schemas.microsoft.com/office/drawing/2014/main" id="{0B73833B-BE24-4147-AA08-2F9736D24E43}"/>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2EFC3D8C-4F2F-4715-91FE-1EB836595801}"/>
              </a:ext>
            </a:extLst>
          </p:cNvPr>
          <p:cNvSpPr>
            <a:spLocks noGrp="1"/>
          </p:cNvSpPr>
          <p:nvPr>
            <p:ph type="sldNum" sz="quarter" idx="12"/>
          </p:nvPr>
        </p:nvSpPr>
        <p:spPr/>
        <p:txBody>
          <a:bodyPr/>
          <a:lstStyle/>
          <a:p>
            <a:fld id="{6D22F896-40B5-4ADD-8801-0D06FADFA095}" type="slidenum">
              <a:rPr lang="en-US" smtClean="0"/>
              <a:t>18</a:t>
            </a:fld>
            <a:endParaRPr lang="en-US"/>
          </a:p>
        </p:txBody>
      </p:sp>
      <p:pic>
        <p:nvPicPr>
          <p:cNvPr id="7" name="Picture 2" descr="Cyber Security and Business Analytics">
            <a:extLst>
              <a:ext uri="{FF2B5EF4-FFF2-40B4-BE49-F238E27FC236}">
                <a16:creationId xmlns:a16="http://schemas.microsoft.com/office/drawing/2014/main" id="{A7FFCE79-D25D-464D-BFA8-620BD587D7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896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4B166-CF60-4EB1-9B3F-97459A6BCD7C}"/>
              </a:ext>
            </a:extLst>
          </p:cNvPr>
          <p:cNvSpPr>
            <a:spLocks noGrp="1"/>
          </p:cNvSpPr>
          <p:nvPr>
            <p:ph type="title"/>
          </p:nvPr>
        </p:nvSpPr>
        <p:spPr/>
        <p:txBody>
          <a:bodyPr/>
          <a:lstStyle/>
          <a:p>
            <a:r>
              <a:rPr lang="en-US" dirty="0"/>
              <a:t>How to keep controls up-to-date</a:t>
            </a:r>
          </a:p>
        </p:txBody>
      </p:sp>
      <p:sp>
        <p:nvSpPr>
          <p:cNvPr id="3" name="Content Placeholder 2">
            <a:extLst>
              <a:ext uri="{FF2B5EF4-FFF2-40B4-BE49-F238E27FC236}">
                <a16:creationId xmlns:a16="http://schemas.microsoft.com/office/drawing/2014/main" id="{EDB7F66B-4824-49EB-BCC8-1B313B81145A}"/>
              </a:ext>
            </a:extLst>
          </p:cNvPr>
          <p:cNvSpPr>
            <a:spLocks noGrp="1"/>
          </p:cNvSpPr>
          <p:nvPr>
            <p:ph idx="1"/>
          </p:nvPr>
        </p:nvSpPr>
        <p:spPr/>
        <p:txBody>
          <a:bodyPr>
            <a:normAutofit/>
          </a:bodyPr>
          <a:lstStyle/>
          <a:p>
            <a:r>
              <a:rPr lang="en-US" dirty="0"/>
              <a:t>Automate security updates and vulnerability patches</a:t>
            </a:r>
          </a:p>
          <a:p>
            <a:r>
              <a:rPr lang="en-US" dirty="0"/>
              <a:t>Routine audits and vulnerability assessments</a:t>
            </a:r>
          </a:p>
          <a:p>
            <a:r>
              <a:rPr lang="en-US" dirty="0"/>
              <a:t>Monitor vulnerabilities for the equipment you have</a:t>
            </a:r>
          </a:p>
          <a:p>
            <a:r>
              <a:rPr lang="en-US" dirty="0"/>
              <a:t>Pentesting – penetration testing – control testing to make certain it is configured correctly and that is active and addressing the vulnerabilities it is designed to addressed</a:t>
            </a:r>
          </a:p>
        </p:txBody>
      </p:sp>
      <p:sp>
        <p:nvSpPr>
          <p:cNvPr id="4" name="Footer Placeholder 3">
            <a:extLst>
              <a:ext uri="{FF2B5EF4-FFF2-40B4-BE49-F238E27FC236}">
                <a16:creationId xmlns:a16="http://schemas.microsoft.com/office/drawing/2014/main" id="{53C37D7F-BDC2-43A7-A62C-E680312FBC9B}"/>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6724F315-AFC3-496F-8CA8-09ED73CAAFFF}"/>
              </a:ext>
            </a:extLst>
          </p:cNvPr>
          <p:cNvSpPr>
            <a:spLocks noGrp="1"/>
          </p:cNvSpPr>
          <p:nvPr>
            <p:ph type="sldNum" sz="quarter" idx="12"/>
          </p:nvPr>
        </p:nvSpPr>
        <p:spPr/>
        <p:txBody>
          <a:bodyPr/>
          <a:lstStyle/>
          <a:p>
            <a:fld id="{6D22F896-40B5-4ADD-8801-0D06FADFA095}" type="slidenum">
              <a:rPr lang="en-US" smtClean="0"/>
              <a:t>19</a:t>
            </a:fld>
            <a:endParaRPr lang="en-US"/>
          </a:p>
        </p:txBody>
      </p:sp>
      <p:pic>
        <p:nvPicPr>
          <p:cNvPr id="6" name="Picture 2" descr="Cyber Security and Business Analytics">
            <a:extLst>
              <a:ext uri="{FF2B5EF4-FFF2-40B4-BE49-F238E27FC236}">
                <a16:creationId xmlns:a16="http://schemas.microsoft.com/office/drawing/2014/main" id="{6F5EB25D-26F3-41B5-A252-D5F4FCC57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057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A67B-669B-4386-A0AA-D7D8D14E0A63}"/>
              </a:ext>
            </a:extLst>
          </p:cNvPr>
          <p:cNvSpPr>
            <a:spLocks noGrp="1"/>
          </p:cNvSpPr>
          <p:nvPr>
            <p:ph type="title"/>
          </p:nvPr>
        </p:nvSpPr>
        <p:spPr/>
        <p:txBody>
          <a:bodyPr/>
          <a:lstStyle/>
          <a:p>
            <a:r>
              <a:rPr lang="en-US" dirty="0"/>
              <a:t>A </a:t>
            </a:r>
            <a:r>
              <a:rPr lang="en-US" dirty="0" err="1"/>
              <a:t>GooD</a:t>
            </a:r>
            <a:r>
              <a:rPr lang="en-US" dirty="0"/>
              <a:t> </a:t>
            </a:r>
            <a:r>
              <a:rPr lang="en-US" dirty="0" err="1"/>
              <a:t>VIsualization</a:t>
            </a:r>
            <a:endParaRPr lang="en-US" dirty="0"/>
          </a:p>
        </p:txBody>
      </p:sp>
      <p:sp>
        <p:nvSpPr>
          <p:cNvPr id="3" name="Content Placeholder 2">
            <a:extLst>
              <a:ext uri="{FF2B5EF4-FFF2-40B4-BE49-F238E27FC236}">
                <a16:creationId xmlns:a16="http://schemas.microsoft.com/office/drawing/2014/main" id="{B0AD4B84-6351-4302-BE8B-3BAE81CA247E}"/>
              </a:ext>
            </a:extLst>
          </p:cNvPr>
          <p:cNvSpPr>
            <a:spLocks noGrp="1"/>
          </p:cNvSpPr>
          <p:nvPr>
            <p:ph idx="1"/>
          </p:nvPr>
        </p:nvSpPr>
        <p:spPr/>
        <p:txBody>
          <a:bodyPr/>
          <a:lstStyle/>
          <a:p>
            <a:endParaRPr lang="en-US" dirty="0"/>
          </a:p>
          <a:p>
            <a:endParaRPr lang="en-US" dirty="0"/>
          </a:p>
          <a:p>
            <a:endParaRPr lang="en-US" dirty="0"/>
          </a:p>
          <a:p>
            <a:pPr marL="0" indent="0" algn="ctr">
              <a:buNone/>
            </a:pPr>
            <a:r>
              <a:rPr lang="en-US"/>
              <a:t>ONE SECOND FOR SET UP</a:t>
            </a:r>
            <a:endParaRPr lang="en-US" dirty="0"/>
          </a:p>
        </p:txBody>
      </p:sp>
      <p:sp>
        <p:nvSpPr>
          <p:cNvPr id="4" name="Footer Placeholder 3">
            <a:extLst>
              <a:ext uri="{FF2B5EF4-FFF2-40B4-BE49-F238E27FC236}">
                <a16:creationId xmlns:a16="http://schemas.microsoft.com/office/drawing/2014/main" id="{C4BD93B6-04BB-436D-A891-7BA2FB17DBAB}"/>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3060B02D-1A09-4F46-817F-E0741AC1CABA}"/>
              </a:ext>
            </a:extLst>
          </p:cNvPr>
          <p:cNvSpPr>
            <a:spLocks noGrp="1"/>
          </p:cNvSpPr>
          <p:nvPr>
            <p:ph type="sldNum" sz="quarter" idx="12"/>
          </p:nvPr>
        </p:nvSpPr>
        <p:spPr/>
        <p:txBody>
          <a:bodyPr/>
          <a:lstStyle/>
          <a:p>
            <a:fld id="{6D22F896-40B5-4ADD-8801-0D06FADFA095}" type="slidenum">
              <a:rPr lang="en-US" smtClean="0"/>
              <a:t>2</a:t>
            </a:fld>
            <a:endParaRPr lang="en-US"/>
          </a:p>
        </p:txBody>
      </p:sp>
      <p:pic>
        <p:nvPicPr>
          <p:cNvPr id="6" name="Picture 2" descr="Cyber Security and Business Analytics">
            <a:extLst>
              <a:ext uri="{FF2B5EF4-FFF2-40B4-BE49-F238E27FC236}">
                <a16:creationId xmlns:a16="http://schemas.microsoft.com/office/drawing/2014/main" id="{BDFAD903-C110-42CC-B746-0E04890EAA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151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31E92-765A-4DA3-84EB-71C4830CC736}"/>
              </a:ext>
            </a:extLst>
          </p:cNvPr>
          <p:cNvSpPr>
            <a:spLocks noGrp="1"/>
          </p:cNvSpPr>
          <p:nvPr>
            <p:ph type="title"/>
          </p:nvPr>
        </p:nvSpPr>
        <p:spPr/>
        <p:txBody>
          <a:bodyPr/>
          <a:lstStyle/>
          <a:p>
            <a:r>
              <a:rPr lang="en-US" dirty="0"/>
              <a:t>Cyber Security Failure Examples</a:t>
            </a:r>
          </a:p>
        </p:txBody>
      </p:sp>
      <p:sp>
        <p:nvSpPr>
          <p:cNvPr id="3" name="Content Placeholder 2">
            <a:extLst>
              <a:ext uri="{FF2B5EF4-FFF2-40B4-BE49-F238E27FC236}">
                <a16:creationId xmlns:a16="http://schemas.microsoft.com/office/drawing/2014/main" id="{A9D7A4F1-845E-4085-8B23-17AF6B77AB5C}"/>
              </a:ext>
            </a:extLst>
          </p:cNvPr>
          <p:cNvSpPr>
            <a:spLocks noGrp="1"/>
          </p:cNvSpPr>
          <p:nvPr>
            <p:ph idx="1"/>
          </p:nvPr>
        </p:nvSpPr>
        <p:spPr/>
        <p:txBody>
          <a:bodyPr>
            <a:normAutofit/>
          </a:bodyPr>
          <a:lstStyle/>
          <a:p>
            <a:r>
              <a:rPr lang="en-US" dirty="0"/>
              <a:t>Mississippi State Auditor’s recent report – lack of concern or no desire to report security weaknesses  (STATE)</a:t>
            </a:r>
          </a:p>
          <a:p>
            <a:r>
              <a:rPr lang="en-US" dirty="0"/>
              <a:t>US Department of Personnel Management – China stole data on employees with security clearances (FEDERAL)</a:t>
            </a:r>
          </a:p>
          <a:p>
            <a:r>
              <a:rPr lang="en-US" dirty="0"/>
              <a:t>Sony – file of user names and passwords – (CORPORATE)</a:t>
            </a:r>
          </a:p>
          <a:p>
            <a:r>
              <a:rPr lang="en-US" dirty="0"/>
              <a:t>Credit card information stolen at gas station in Brandon, MS (PERSONAL)</a:t>
            </a:r>
          </a:p>
          <a:p>
            <a:endParaRPr lang="en-US" dirty="0"/>
          </a:p>
        </p:txBody>
      </p:sp>
      <p:sp>
        <p:nvSpPr>
          <p:cNvPr id="4" name="Footer Placeholder 3">
            <a:extLst>
              <a:ext uri="{FF2B5EF4-FFF2-40B4-BE49-F238E27FC236}">
                <a16:creationId xmlns:a16="http://schemas.microsoft.com/office/drawing/2014/main" id="{29D8431A-9F5B-417C-8E30-A6D703748B12}"/>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0732E2F6-B790-4A02-BD2F-730E8AB71B69}"/>
              </a:ext>
            </a:extLst>
          </p:cNvPr>
          <p:cNvSpPr>
            <a:spLocks noGrp="1"/>
          </p:cNvSpPr>
          <p:nvPr>
            <p:ph type="sldNum" sz="quarter" idx="12"/>
          </p:nvPr>
        </p:nvSpPr>
        <p:spPr/>
        <p:txBody>
          <a:bodyPr/>
          <a:lstStyle/>
          <a:p>
            <a:fld id="{6D22F896-40B5-4ADD-8801-0D06FADFA095}" type="slidenum">
              <a:rPr lang="en-US" smtClean="0"/>
              <a:t>20</a:t>
            </a:fld>
            <a:endParaRPr lang="en-US"/>
          </a:p>
        </p:txBody>
      </p:sp>
      <p:pic>
        <p:nvPicPr>
          <p:cNvPr id="6" name="Picture 2" descr="Cyber Security and Business Analytics">
            <a:extLst>
              <a:ext uri="{FF2B5EF4-FFF2-40B4-BE49-F238E27FC236}">
                <a16:creationId xmlns:a16="http://schemas.microsoft.com/office/drawing/2014/main" id="{0948E471-2178-4CC3-ABAB-4F903A443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023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258D9-1380-4B3A-AA3B-0778C79BAD13}"/>
              </a:ext>
            </a:extLst>
          </p:cNvPr>
          <p:cNvSpPr>
            <a:spLocks noGrp="1"/>
          </p:cNvSpPr>
          <p:nvPr>
            <p:ph type="title"/>
          </p:nvPr>
        </p:nvSpPr>
        <p:spPr/>
        <p:txBody>
          <a:bodyPr/>
          <a:lstStyle/>
          <a:p>
            <a:pPr algn="ctr"/>
            <a:r>
              <a:rPr lang="en-US" dirty="0"/>
              <a:t>Example of cybersecurity weakness</a:t>
            </a:r>
          </a:p>
        </p:txBody>
      </p:sp>
      <p:pic>
        <p:nvPicPr>
          <p:cNvPr id="5" name="Content Placeholder 4">
            <a:extLst>
              <a:ext uri="{FF2B5EF4-FFF2-40B4-BE49-F238E27FC236}">
                <a16:creationId xmlns:a16="http://schemas.microsoft.com/office/drawing/2014/main" id="{500DD2D5-B9E1-454F-9A58-35A2ACAF27BB}"/>
              </a:ext>
            </a:extLst>
          </p:cNvPr>
          <p:cNvPicPr>
            <a:picLocks noGrp="1" noChangeAspect="1"/>
          </p:cNvPicPr>
          <p:nvPr>
            <p:ph idx="1"/>
          </p:nvPr>
        </p:nvPicPr>
        <p:blipFill rotWithShape="1">
          <a:blip r:embed="rId2"/>
          <a:srcRect l="12037" t="19510" r="31239" b="1060"/>
          <a:stretch/>
        </p:blipFill>
        <p:spPr>
          <a:xfrm rot="5400000">
            <a:off x="2319195" y="2815083"/>
            <a:ext cx="7680960" cy="5595159"/>
          </a:xfrm>
        </p:spPr>
      </p:pic>
      <p:sp>
        <p:nvSpPr>
          <p:cNvPr id="3" name="Footer Placeholder 2">
            <a:extLst>
              <a:ext uri="{FF2B5EF4-FFF2-40B4-BE49-F238E27FC236}">
                <a16:creationId xmlns:a16="http://schemas.microsoft.com/office/drawing/2014/main" id="{10D729DB-7F44-41E9-80BA-D0D5854C8A86}"/>
              </a:ext>
            </a:extLst>
          </p:cNvPr>
          <p:cNvSpPr>
            <a:spLocks noGrp="1"/>
          </p:cNvSpPr>
          <p:nvPr>
            <p:ph type="ftr" sz="quarter" idx="11"/>
          </p:nvPr>
        </p:nvSpPr>
        <p:spPr/>
        <p:txBody>
          <a:bodyPr/>
          <a:lstStyle/>
          <a:p>
            <a:r>
              <a:rPr lang="en-US"/>
              <a:t>Security and Analytics, LLC 10-2019 ver 1.1</a:t>
            </a:r>
          </a:p>
        </p:txBody>
      </p:sp>
      <p:sp>
        <p:nvSpPr>
          <p:cNvPr id="4" name="Slide Number Placeholder 3">
            <a:extLst>
              <a:ext uri="{FF2B5EF4-FFF2-40B4-BE49-F238E27FC236}">
                <a16:creationId xmlns:a16="http://schemas.microsoft.com/office/drawing/2014/main" id="{A5D9E93C-19FC-4C83-866E-27EFF7C2F169}"/>
              </a:ext>
            </a:extLst>
          </p:cNvPr>
          <p:cNvSpPr>
            <a:spLocks noGrp="1"/>
          </p:cNvSpPr>
          <p:nvPr>
            <p:ph type="sldNum" sz="quarter" idx="12"/>
          </p:nvPr>
        </p:nvSpPr>
        <p:spPr/>
        <p:txBody>
          <a:bodyPr/>
          <a:lstStyle/>
          <a:p>
            <a:fld id="{6D22F896-40B5-4ADD-8801-0D06FADFA095}" type="slidenum">
              <a:rPr lang="en-US" smtClean="0"/>
              <a:t>21</a:t>
            </a:fld>
            <a:endParaRPr lang="en-US"/>
          </a:p>
        </p:txBody>
      </p:sp>
      <p:pic>
        <p:nvPicPr>
          <p:cNvPr id="6" name="Picture 2" descr="Cyber Security and Business Analytics">
            <a:extLst>
              <a:ext uri="{FF2B5EF4-FFF2-40B4-BE49-F238E27FC236}">
                <a16:creationId xmlns:a16="http://schemas.microsoft.com/office/drawing/2014/main" id="{B928FEDD-5CF1-460F-A5C4-8106F24E6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3240" y="596871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276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258D9-1380-4B3A-AA3B-0778C79BAD13}"/>
              </a:ext>
            </a:extLst>
          </p:cNvPr>
          <p:cNvSpPr>
            <a:spLocks noGrp="1"/>
          </p:cNvSpPr>
          <p:nvPr>
            <p:ph type="title"/>
          </p:nvPr>
        </p:nvSpPr>
        <p:spPr/>
        <p:txBody>
          <a:bodyPr/>
          <a:lstStyle/>
          <a:p>
            <a:pPr algn="ctr"/>
            <a:r>
              <a:rPr lang="en-US" dirty="0"/>
              <a:t>Example of cybersecurity weakness</a:t>
            </a:r>
          </a:p>
        </p:txBody>
      </p:sp>
      <p:sp>
        <p:nvSpPr>
          <p:cNvPr id="3" name="Footer Placeholder 2">
            <a:extLst>
              <a:ext uri="{FF2B5EF4-FFF2-40B4-BE49-F238E27FC236}">
                <a16:creationId xmlns:a16="http://schemas.microsoft.com/office/drawing/2014/main" id="{10D729DB-7F44-41E9-80BA-D0D5854C8A86}"/>
              </a:ext>
            </a:extLst>
          </p:cNvPr>
          <p:cNvSpPr>
            <a:spLocks noGrp="1"/>
          </p:cNvSpPr>
          <p:nvPr>
            <p:ph type="ftr" sz="quarter" idx="11"/>
          </p:nvPr>
        </p:nvSpPr>
        <p:spPr/>
        <p:txBody>
          <a:bodyPr/>
          <a:lstStyle/>
          <a:p>
            <a:r>
              <a:rPr lang="en-US"/>
              <a:t>Security and Analytics, LLC 10-2019 ver 1.1</a:t>
            </a:r>
          </a:p>
        </p:txBody>
      </p:sp>
      <p:sp>
        <p:nvSpPr>
          <p:cNvPr id="4" name="Slide Number Placeholder 3">
            <a:extLst>
              <a:ext uri="{FF2B5EF4-FFF2-40B4-BE49-F238E27FC236}">
                <a16:creationId xmlns:a16="http://schemas.microsoft.com/office/drawing/2014/main" id="{A5D9E93C-19FC-4C83-866E-27EFF7C2F169}"/>
              </a:ext>
            </a:extLst>
          </p:cNvPr>
          <p:cNvSpPr>
            <a:spLocks noGrp="1"/>
          </p:cNvSpPr>
          <p:nvPr>
            <p:ph type="sldNum" sz="quarter" idx="12"/>
          </p:nvPr>
        </p:nvSpPr>
        <p:spPr/>
        <p:txBody>
          <a:bodyPr/>
          <a:lstStyle/>
          <a:p>
            <a:fld id="{6D22F896-40B5-4ADD-8801-0D06FADFA095}" type="slidenum">
              <a:rPr lang="en-US" smtClean="0"/>
              <a:t>22</a:t>
            </a:fld>
            <a:endParaRPr lang="en-US"/>
          </a:p>
        </p:txBody>
      </p:sp>
      <p:pic>
        <p:nvPicPr>
          <p:cNvPr id="9" name="Content Placeholder 8">
            <a:extLst>
              <a:ext uri="{FF2B5EF4-FFF2-40B4-BE49-F238E27FC236}">
                <a16:creationId xmlns:a16="http://schemas.microsoft.com/office/drawing/2014/main" id="{16FF5416-C99E-4113-88DB-072F2A9EA57B}"/>
              </a:ext>
            </a:extLst>
          </p:cNvPr>
          <p:cNvPicPr>
            <a:picLocks noGrp="1" noChangeAspect="1"/>
          </p:cNvPicPr>
          <p:nvPr>
            <p:ph idx="1"/>
          </p:nvPr>
        </p:nvPicPr>
        <p:blipFill>
          <a:blip r:embed="rId2"/>
          <a:stretch>
            <a:fillRect/>
          </a:stretch>
        </p:blipFill>
        <p:spPr>
          <a:xfrm rot="10800000">
            <a:off x="2451509" y="2249488"/>
            <a:ext cx="7285807" cy="3541712"/>
          </a:xfrm>
        </p:spPr>
      </p:pic>
      <p:pic>
        <p:nvPicPr>
          <p:cNvPr id="6" name="Picture 2" descr="Cyber Security and Business Analytics">
            <a:extLst>
              <a:ext uri="{FF2B5EF4-FFF2-40B4-BE49-F238E27FC236}">
                <a16:creationId xmlns:a16="http://schemas.microsoft.com/office/drawing/2014/main" id="{B763C85E-334E-40B7-A308-638985534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270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B0C93-377B-4976-9DDF-2B6E245E26EE}"/>
              </a:ext>
            </a:extLst>
          </p:cNvPr>
          <p:cNvSpPr>
            <a:spLocks noGrp="1"/>
          </p:cNvSpPr>
          <p:nvPr>
            <p:ph type="title"/>
          </p:nvPr>
        </p:nvSpPr>
        <p:spPr/>
        <p:txBody>
          <a:bodyPr/>
          <a:lstStyle/>
          <a:p>
            <a:r>
              <a:rPr lang="en-US" dirty="0"/>
              <a:t>Certain Data Breaches of the 21</a:t>
            </a:r>
            <a:r>
              <a:rPr lang="en-US" baseline="30000" dirty="0"/>
              <a:t>st</a:t>
            </a:r>
            <a:r>
              <a:rPr lang="en-US" dirty="0"/>
              <a:t> Century</a:t>
            </a:r>
          </a:p>
        </p:txBody>
      </p:sp>
      <p:sp>
        <p:nvSpPr>
          <p:cNvPr id="3" name="Content Placeholder 2">
            <a:extLst>
              <a:ext uri="{FF2B5EF4-FFF2-40B4-BE49-F238E27FC236}">
                <a16:creationId xmlns:a16="http://schemas.microsoft.com/office/drawing/2014/main" id="{F25EE27C-D809-4879-8257-E2DC451E38A9}"/>
              </a:ext>
            </a:extLst>
          </p:cNvPr>
          <p:cNvSpPr>
            <a:spLocks noGrp="1"/>
          </p:cNvSpPr>
          <p:nvPr>
            <p:ph idx="1"/>
          </p:nvPr>
        </p:nvSpPr>
        <p:spPr/>
        <p:txBody>
          <a:bodyPr/>
          <a:lstStyle/>
          <a:p>
            <a:r>
              <a:rPr lang="en-US" dirty="0"/>
              <a:t>Marriott – 500m</a:t>
            </a:r>
          </a:p>
          <a:p>
            <a:r>
              <a:rPr lang="en-US" dirty="0"/>
              <a:t>Equifax – 143m</a:t>
            </a:r>
          </a:p>
          <a:p>
            <a:r>
              <a:rPr lang="en-US" dirty="0"/>
              <a:t>Adult Friend Finder – 412.2m</a:t>
            </a:r>
          </a:p>
          <a:p>
            <a:r>
              <a:rPr lang="en-US" dirty="0"/>
              <a:t>Anthem – 78.8m</a:t>
            </a:r>
          </a:p>
          <a:p>
            <a:r>
              <a:rPr lang="en-US" dirty="0" err="1"/>
              <a:t>Ebay</a:t>
            </a:r>
            <a:r>
              <a:rPr lang="en-US" dirty="0"/>
              <a:t> – 145m</a:t>
            </a:r>
          </a:p>
          <a:p>
            <a:r>
              <a:rPr lang="en-US" dirty="0"/>
              <a:t>JP Morgan Chase – 76m</a:t>
            </a:r>
          </a:p>
          <a:p>
            <a:endParaRPr lang="en-US" dirty="0"/>
          </a:p>
        </p:txBody>
      </p:sp>
      <p:sp>
        <p:nvSpPr>
          <p:cNvPr id="4" name="Footer Placeholder 3">
            <a:extLst>
              <a:ext uri="{FF2B5EF4-FFF2-40B4-BE49-F238E27FC236}">
                <a16:creationId xmlns:a16="http://schemas.microsoft.com/office/drawing/2014/main" id="{5F06C646-1ACD-461B-B735-8FE355BC7690}"/>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44CFB933-F993-4148-896C-E703C361A24B}"/>
              </a:ext>
            </a:extLst>
          </p:cNvPr>
          <p:cNvSpPr>
            <a:spLocks noGrp="1"/>
          </p:cNvSpPr>
          <p:nvPr>
            <p:ph type="sldNum" sz="quarter" idx="12"/>
          </p:nvPr>
        </p:nvSpPr>
        <p:spPr/>
        <p:txBody>
          <a:bodyPr/>
          <a:lstStyle/>
          <a:p>
            <a:fld id="{6D22F896-40B5-4ADD-8801-0D06FADFA095}" type="slidenum">
              <a:rPr lang="en-US" smtClean="0"/>
              <a:t>23</a:t>
            </a:fld>
            <a:endParaRPr lang="en-US"/>
          </a:p>
        </p:txBody>
      </p:sp>
      <p:pic>
        <p:nvPicPr>
          <p:cNvPr id="7" name="Picture 6">
            <a:extLst>
              <a:ext uri="{FF2B5EF4-FFF2-40B4-BE49-F238E27FC236}">
                <a16:creationId xmlns:a16="http://schemas.microsoft.com/office/drawing/2014/main" id="{ED0FA4A0-65B6-4949-9FD5-D51ACDC58C6A}"/>
              </a:ext>
            </a:extLst>
          </p:cNvPr>
          <p:cNvPicPr>
            <a:picLocks noChangeAspect="1"/>
          </p:cNvPicPr>
          <p:nvPr/>
        </p:nvPicPr>
        <p:blipFill>
          <a:blip r:embed="rId2"/>
          <a:stretch>
            <a:fillRect/>
          </a:stretch>
        </p:blipFill>
        <p:spPr>
          <a:xfrm>
            <a:off x="7210572" y="2858599"/>
            <a:ext cx="2933700" cy="1914525"/>
          </a:xfrm>
          <a:prstGeom prst="rect">
            <a:avLst/>
          </a:prstGeom>
        </p:spPr>
      </p:pic>
      <p:pic>
        <p:nvPicPr>
          <p:cNvPr id="8" name="Picture 2" descr="Cyber Security and Business Analytics">
            <a:extLst>
              <a:ext uri="{FF2B5EF4-FFF2-40B4-BE49-F238E27FC236}">
                <a16:creationId xmlns:a16="http://schemas.microsoft.com/office/drawing/2014/main" id="{A02534D0-B968-45FD-8EFD-DDA3E1CCE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862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D1234-3EB4-4689-8A75-6107EA1D1C16}"/>
              </a:ext>
            </a:extLst>
          </p:cNvPr>
          <p:cNvSpPr>
            <a:spLocks noGrp="1"/>
          </p:cNvSpPr>
          <p:nvPr>
            <p:ph type="title"/>
          </p:nvPr>
        </p:nvSpPr>
        <p:spPr/>
        <p:txBody>
          <a:bodyPr/>
          <a:lstStyle/>
          <a:p>
            <a:r>
              <a:rPr lang="en-US" dirty="0"/>
              <a:t>Certain Data Breaches of the 21</a:t>
            </a:r>
            <a:r>
              <a:rPr lang="en-US" baseline="30000" dirty="0"/>
              <a:t>st</a:t>
            </a:r>
            <a:r>
              <a:rPr lang="en-US" dirty="0"/>
              <a:t> Century</a:t>
            </a:r>
          </a:p>
        </p:txBody>
      </p:sp>
      <p:sp>
        <p:nvSpPr>
          <p:cNvPr id="3" name="Content Placeholder 2">
            <a:extLst>
              <a:ext uri="{FF2B5EF4-FFF2-40B4-BE49-F238E27FC236}">
                <a16:creationId xmlns:a16="http://schemas.microsoft.com/office/drawing/2014/main" id="{187C1E61-CD98-44F2-BADF-716CEA1932BE}"/>
              </a:ext>
            </a:extLst>
          </p:cNvPr>
          <p:cNvSpPr>
            <a:spLocks noGrp="1"/>
          </p:cNvSpPr>
          <p:nvPr>
            <p:ph idx="1"/>
          </p:nvPr>
        </p:nvSpPr>
        <p:spPr/>
        <p:txBody>
          <a:bodyPr/>
          <a:lstStyle/>
          <a:p>
            <a:r>
              <a:rPr lang="en-US" dirty="0"/>
              <a:t>Home Depot – 56m</a:t>
            </a:r>
          </a:p>
          <a:p>
            <a:r>
              <a:rPr lang="en-US" dirty="0"/>
              <a:t>Yahoo – 3b</a:t>
            </a:r>
          </a:p>
          <a:p>
            <a:r>
              <a:rPr lang="en-US" dirty="0"/>
              <a:t>Target Stores – 110m</a:t>
            </a:r>
          </a:p>
          <a:p>
            <a:r>
              <a:rPr lang="en-US" dirty="0"/>
              <a:t>Adobe – 38m</a:t>
            </a:r>
          </a:p>
          <a:p>
            <a:r>
              <a:rPr lang="en-US" dirty="0"/>
              <a:t>US Office of Personnel Management (OPM) – 22m</a:t>
            </a:r>
          </a:p>
          <a:p>
            <a:r>
              <a:rPr lang="en-US" dirty="0"/>
              <a:t>Sony’s </a:t>
            </a:r>
            <a:r>
              <a:rPr lang="en-US" dirty="0" err="1"/>
              <a:t>Playstations</a:t>
            </a:r>
            <a:r>
              <a:rPr lang="en-US" dirty="0"/>
              <a:t> Network – 77m</a:t>
            </a:r>
          </a:p>
        </p:txBody>
      </p:sp>
      <p:sp>
        <p:nvSpPr>
          <p:cNvPr id="4" name="Footer Placeholder 3">
            <a:extLst>
              <a:ext uri="{FF2B5EF4-FFF2-40B4-BE49-F238E27FC236}">
                <a16:creationId xmlns:a16="http://schemas.microsoft.com/office/drawing/2014/main" id="{2F39C94B-308E-4086-8828-D41AF48C6E8E}"/>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CA8109A0-D9A4-4AFD-B6B0-AB6CD1159CDC}"/>
              </a:ext>
            </a:extLst>
          </p:cNvPr>
          <p:cNvSpPr>
            <a:spLocks noGrp="1"/>
          </p:cNvSpPr>
          <p:nvPr>
            <p:ph type="sldNum" sz="quarter" idx="12"/>
          </p:nvPr>
        </p:nvSpPr>
        <p:spPr/>
        <p:txBody>
          <a:bodyPr/>
          <a:lstStyle/>
          <a:p>
            <a:fld id="{6D22F896-40B5-4ADD-8801-0D06FADFA095}" type="slidenum">
              <a:rPr lang="en-US" smtClean="0"/>
              <a:t>24</a:t>
            </a:fld>
            <a:endParaRPr lang="en-US"/>
          </a:p>
        </p:txBody>
      </p:sp>
      <p:pic>
        <p:nvPicPr>
          <p:cNvPr id="7" name="Picture 6">
            <a:extLst>
              <a:ext uri="{FF2B5EF4-FFF2-40B4-BE49-F238E27FC236}">
                <a16:creationId xmlns:a16="http://schemas.microsoft.com/office/drawing/2014/main" id="{9B5E8BA2-4AE4-448F-8C11-01C4F47ACEE8}"/>
              </a:ext>
            </a:extLst>
          </p:cNvPr>
          <p:cNvPicPr>
            <a:picLocks noChangeAspect="1"/>
          </p:cNvPicPr>
          <p:nvPr/>
        </p:nvPicPr>
        <p:blipFill>
          <a:blip r:embed="rId2"/>
          <a:stretch>
            <a:fillRect/>
          </a:stretch>
        </p:blipFill>
        <p:spPr>
          <a:xfrm>
            <a:off x="7597433" y="2324026"/>
            <a:ext cx="2933700" cy="1914525"/>
          </a:xfrm>
          <a:prstGeom prst="rect">
            <a:avLst/>
          </a:prstGeom>
        </p:spPr>
      </p:pic>
      <p:pic>
        <p:nvPicPr>
          <p:cNvPr id="8" name="Picture 2" descr="Cyber Security and Business Analytics">
            <a:extLst>
              <a:ext uri="{FF2B5EF4-FFF2-40B4-BE49-F238E27FC236}">
                <a16:creationId xmlns:a16="http://schemas.microsoft.com/office/drawing/2014/main" id="{45A74428-E253-4F9E-AF2A-7F0F40F9C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64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9E30-3694-45AB-B431-329C5FB16056}"/>
              </a:ext>
            </a:extLst>
          </p:cNvPr>
          <p:cNvSpPr>
            <a:spLocks noGrp="1"/>
          </p:cNvSpPr>
          <p:nvPr>
            <p:ph type="title"/>
          </p:nvPr>
        </p:nvSpPr>
        <p:spPr/>
        <p:txBody>
          <a:bodyPr/>
          <a:lstStyle/>
          <a:p>
            <a:r>
              <a:rPr lang="en-US" dirty="0"/>
              <a:t>Certain Data Breaches of the 21</a:t>
            </a:r>
            <a:r>
              <a:rPr lang="en-US" baseline="30000" dirty="0"/>
              <a:t>st</a:t>
            </a:r>
            <a:r>
              <a:rPr lang="en-US" dirty="0"/>
              <a:t> Century</a:t>
            </a:r>
          </a:p>
        </p:txBody>
      </p:sp>
      <p:sp>
        <p:nvSpPr>
          <p:cNvPr id="3" name="Content Placeholder 2">
            <a:extLst>
              <a:ext uri="{FF2B5EF4-FFF2-40B4-BE49-F238E27FC236}">
                <a16:creationId xmlns:a16="http://schemas.microsoft.com/office/drawing/2014/main" id="{E5BB330F-9161-4E3E-9A60-DC75BE69F5BD}"/>
              </a:ext>
            </a:extLst>
          </p:cNvPr>
          <p:cNvSpPr>
            <a:spLocks noGrp="1"/>
          </p:cNvSpPr>
          <p:nvPr>
            <p:ph idx="1"/>
          </p:nvPr>
        </p:nvSpPr>
        <p:spPr/>
        <p:txBody>
          <a:bodyPr>
            <a:normAutofit lnSpcReduction="10000"/>
          </a:bodyPr>
          <a:lstStyle/>
          <a:p>
            <a:r>
              <a:rPr lang="en-US" dirty="0"/>
              <a:t>RSA Security – 40m</a:t>
            </a:r>
          </a:p>
          <a:p>
            <a:r>
              <a:rPr lang="en-US" dirty="0"/>
              <a:t>Heartland Payment Systems – 134m</a:t>
            </a:r>
          </a:p>
          <a:p>
            <a:r>
              <a:rPr lang="en-US" dirty="0"/>
              <a:t>TJX Companies, Inc. – 94m</a:t>
            </a:r>
          </a:p>
          <a:p>
            <a:endParaRPr lang="en-US" dirty="0"/>
          </a:p>
          <a:p>
            <a:r>
              <a:rPr lang="en-US" dirty="0"/>
              <a:t>These came from an article entitled “The 18  biggest data breaches of the 21</a:t>
            </a:r>
            <a:r>
              <a:rPr lang="en-US" baseline="30000" dirty="0"/>
              <a:t>st</a:t>
            </a:r>
            <a:r>
              <a:rPr lang="en-US" dirty="0"/>
              <a:t> Century”  As with all top ten lists, there are always more to add to the list.</a:t>
            </a:r>
          </a:p>
        </p:txBody>
      </p:sp>
      <p:sp>
        <p:nvSpPr>
          <p:cNvPr id="4" name="Footer Placeholder 3">
            <a:extLst>
              <a:ext uri="{FF2B5EF4-FFF2-40B4-BE49-F238E27FC236}">
                <a16:creationId xmlns:a16="http://schemas.microsoft.com/office/drawing/2014/main" id="{F7132DFF-7251-43B6-AD82-F634F7F18729}"/>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A10F48B4-ED88-4BC2-B4CF-342624FAA240}"/>
              </a:ext>
            </a:extLst>
          </p:cNvPr>
          <p:cNvSpPr>
            <a:spLocks noGrp="1"/>
          </p:cNvSpPr>
          <p:nvPr>
            <p:ph type="sldNum" sz="quarter" idx="12"/>
          </p:nvPr>
        </p:nvSpPr>
        <p:spPr/>
        <p:txBody>
          <a:bodyPr/>
          <a:lstStyle/>
          <a:p>
            <a:fld id="{6D22F896-40B5-4ADD-8801-0D06FADFA095}" type="slidenum">
              <a:rPr lang="en-US" smtClean="0"/>
              <a:t>25</a:t>
            </a:fld>
            <a:endParaRPr lang="en-US"/>
          </a:p>
        </p:txBody>
      </p:sp>
      <p:pic>
        <p:nvPicPr>
          <p:cNvPr id="7" name="Picture 6">
            <a:extLst>
              <a:ext uri="{FF2B5EF4-FFF2-40B4-BE49-F238E27FC236}">
                <a16:creationId xmlns:a16="http://schemas.microsoft.com/office/drawing/2014/main" id="{239B40C2-45EF-4894-A292-872CC39E1B7F}"/>
              </a:ext>
            </a:extLst>
          </p:cNvPr>
          <p:cNvPicPr>
            <a:picLocks noChangeAspect="1"/>
          </p:cNvPicPr>
          <p:nvPr/>
        </p:nvPicPr>
        <p:blipFill>
          <a:blip r:embed="rId2"/>
          <a:stretch>
            <a:fillRect/>
          </a:stretch>
        </p:blipFill>
        <p:spPr>
          <a:xfrm>
            <a:off x="7266842" y="2060099"/>
            <a:ext cx="2933700" cy="1914525"/>
          </a:xfrm>
          <a:prstGeom prst="rect">
            <a:avLst/>
          </a:prstGeom>
        </p:spPr>
      </p:pic>
      <p:pic>
        <p:nvPicPr>
          <p:cNvPr id="8" name="Picture 2" descr="Cyber Security and Business Analytics">
            <a:extLst>
              <a:ext uri="{FF2B5EF4-FFF2-40B4-BE49-F238E27FC236}">
                <a16:creationId xmlns:a16="http://schemas.microsoft.com/office/drawing/2014/main" id="{DC3457F3-DCB8-4C16-AB56-CBDD8DAF8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773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B14C7-8267-414D-91CA-B6928C85D923}"/>
              </a:ext>
            </a:extLst>
          </p:cNvPr>
          <p:cNvSpPr>
            <a:spLocks noGrp="1"/>
          </p:cNvSpPr>
          <p:nvPr>
            <p:ph type="title"/>
          </p:nvPr>
        </p:nvSpPr>
        <p:spPr/>
        <p:txBody>
          <a:bodyPr/>
          <a:lstStyle/>
          <a:p>
            <a:r>
              <a:rPr lang="en-US" dirty="0"/>
              <a:t>DIA Employee steals data for Reporter girlfriend and her friend</a:t>
            </a:r>
          </a:p>
        </p:txBody>
      </p:sp>
      <p:sp>
        <p:nvSpPr>
          <p:cNvPr id="3" name="Content Placeholder 2">
            <a:extLst>
              <a:ext uri="{FF2B5EF4-FFF2-40B4-BE49-F238E27FC236}">
                <a16:creationId xmlns:a16="http://schemas.microsoft.com/office/drawing/2014/main" id="{233F607E-B787-4988-8005-7716530BC4A1}"/>
              </a:ext>
            </a:extLst>
          </p:cNvPr>
          <p:cNvSpPr>
            <a:spLocks noGrp="1"/>
          </p:cNvSpPr>
          <p:nvPr>
            <p:ph idx="1"/>
          </p:nvPr>
        </p:nvSpPr>
        <p:spPr/>
        <p:txBody>
          <a:bodyPr>
            <a:normAutofit lnSpcReduction="10000"/>
          </a:bodyPr>
          <a:lstStyle/>
          <a:p>
            <a:r>
              <a:rPr lang="en-US" dirty="0"/>
              <a:t>An employee of the Defense Intelligence Agency in northern Virginia was arrested Wednesday and charged with leaking top secret information to two journalists, one of whom he was romantically involved with, federal prosecutors disclosed.</a:t>
            </a:r>
          </a:p>
          <a:p>
            <a:r>
              <a:rPr lang="en-US" dirty="0"/>
              <a:t>The Justice Department says Henry Kyle </a:t>
            </a:r>
            <a:r>
              <a:rPr lang="en-US" dirty="0" err="1"/>
              <a:t>Frese</a:t>
            </a:r>
            <a:r>
              <a:rPr lang="en-US" dirty="0"/>
              <a:t>, 30, of Alexandria, Virginia, leaked government secrets involving a foreign country's weapons system in 2018 and </a:t>
            </a:r>
            <a:r>
              <a:rPr lang="en-US"/>
              <a:t>2019.</a:t>
            </a:r>
            <a:r>
              <a:rPr lang="en-US" dirty="0"/>
              <a:t> (INSIDER)</a:t>
            </a:r>
          </a:p>
          <a:p>
            <a:pPr marL="0" indent="0">
              <a:buNone/>
            </a:pPr>
            <a:r>
              <a:rPr lang="en-US" sz="1500" dirty="0">
                <a:hlinkClick r:id="rId2"/>
              </a:rPr>
              <a:t>https://www.nbcnews.com/politics/justice-department/defense-analyst-arrested-leaking-classified-information-n1064321</a:t>
            </a:r>
            <a:endParaRPr lang="en-US" sz="1500" dirty="0"/>
          </a:p>
          <a:p>
            <a:endParaRPr lang="en-US" dirty="0"/>
          </a:p>
        </p:txBody>
      </p:sp>
      <p:sp>
        <p:nvSpPr>
          <p:cNvPr id="4" name="Footer Placeholder 3">
            <a:extLst>
              <a:ext uri="{FF2B5EF4-FFF2-40B4-BE49-F238E27FC236}">
                <a16:creationId xmlns:a16="http://schemas.microsoft.com/office/drawing/2014/main" id="{630F572C-875A-4572-8F82-5AB28EF7E37A}"/>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AE92669B-9789-494A-A2D5-5B37F12E12CA}"/>
              </a:ext>
            </a:extLst>
          </p:cNvPr>
          <p:cNvSpPr>
            <a:spLocks noGrp="1"/>
          </p:cNvSpPr>
          <p:nvPr>
            <p:ph type="sldNum" sz="quarter" idx="12"/>
          </p:nvPr>
        </p:nvSpPr>
        <p:spPr/>
        <p:txBody>
          <a:bodyPr/>
          <a:lstStyle/>
          <a:p>
            <a:fld id="{6D22F896-40B5-4ADD-8801-0D06FADFA095}" type="slidenum">
              <a:rPr lang="en-US" smtClean="0"/>
              <a:t>26</a:t>
            </a:fld>
            <a:endParaRPr lang="en-US"/>
          </a:p>
        </p:txBody>
      </p:sp>
      <p:pic>
        <p:nvPicPr>
          <p:cNvPr id="6" name="Picture 2" descr="Cyber Security and Business Analytics">
            <a:extLst>
              <a:ext uri="{FF2B5EF4-FFF2-40B4-BE49-F238E27FC236}">
                <a16:creationId xmlns:a16="http://schemas.microsoft.com/office/drawing/2014/main" id="{AA31E441-D633-42C4-873C-A831CB52A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621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3A82F-F47C-44A0-A85B-170BAB5436E1}"/>
              </a:ext>
            </a:extLst>
          </p:cNvPr>
          <p:cNvSpPr>
            <a:spLocks noGrp="1"/>
          </p:cNvSpPr>
          <p:nvPr>
            <p:ph type="title"/>
          </p:nvPr>
        </p:nvSpPr>
        <p:spPr/>
        <p:txBody>
          <a:bodyPr/>
          <a:lstStyle/>
          <a:p>
            <a:r>
              <a:rPr lang="en-US" dirty="0"/>
              <a:t>More Data Breaches</a:t>
            </a:r>
          </a:p>
        </p:txBody>
      </p:sp>
      <p:sp>
        <p:nvSpPr>
          <p:cNvPr id="3" name="Content Placeholder 2">
            <a:extLst>
              <a:ext uri="{FF2B5EF4-FFF2-40B4-BE49-F238E27FC236}">
                <a16:creationId xmlns:a16="http://schemas.microsoft.com/office/drawing/2014/main" id="{82CBDCC8-2E6A-450F-AF77-2F4724C3C86D}"/>
              </a:ext>
            </a:extLst>
          </p:cNvPr>
          <p:cNvSpPr>
            <a:spLocks noGrp="1"/>
          </p:cNvSpPr>
          <p:nvPr>
            <p:ph idx="1"/>
          </p:nvPr>
        </p:nvSpPr>
        <p:spPr/>
        <p:txBody>
          <a:bodyPr/>
          <a:lstStyle/>
          <a:p>
            <a:r>
              <a:rPr lang="en-US" dirty="0"/>
              <a:t>2019 Data Breaches – The Worse So Far </a:t>
            </a:r>
            <a:r>
              <a:rPr lang="en-US" dirty="0">
                <a:hlinkClick r:id="rId2"/>
              </a:rPr>
              <a:t>https://www.identityforce.com/blog/2019-data-breaches</a:t>
            </a:r>
            <a:endParaRPr lang="en-US" dirty="0"/>
          </a:p>
          <a:p>
            <a:r>
              <a:rPr lang="en-US" dirty="0"/>
              <a:t>Data Breaches are like the weather, just wait a little while and the list of top breaches will change.</a:t>
            </a:r>
          </a:p>
        </p:txBody>
      </p:sp>
      <p:pic>
        <p:nvPicPr>
          <p:cNvPr id="4100" name="Picture 4" descr="Vector icon for weather">
            <a:extLst>
              <a:ext uri="{FF2B5EF4-FFF2-40B4-BE49-F238E27FC236}">
                <a16:creationId xmlns:a16="http://schemas.microsoft.com/office/drawing/2014/main" id="{803DE331-8984-4A86-B4C2-F80E5DBA7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1950" y="3829050"/>
            <a:ext cx="2857500" cy="2857500"/>
          </a:xfrm>
          <a:prstGeom prst="rect">
            <a:avLst/>
          </a:prstGeom>
          <a:noFill/>
          <a:effectLst>
            <a:softEdge rad="406400"/>
          </a:effectLst>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C4542A61-E571-4801-A10E-062ECE182A57}"/>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091F4EFF-8B1E-4E90-8B51-35BCBEC7CCFD}"/>
              </a:ext>
            </a:extLst>
          </p:cNvPr>
          <p:cNvSpPr>
            <a:spLocks noGrp="1"/>
          </p:cNvSpPr>
          <p:nvPr>
            <p:ph type="sldNum" sz="quarter" idx="12"/>
          </p:nvPr>
        </p:nvSpPr>
        <p:spPr/>
        <p:txBody>
          <a:bodyPr/>
          <a:lstStyle/>
          <a:p>
            <a:fld id="{6D22F896-40B5-4ADD-8801-0D06FADFA095}" type="slidenum">
              <a:rPr lang="en-US" smtClean="0"/>
              <a:t>27</a:t>
            </a:fld>
            <a:endParaRPr lang="en-US"/>
          </a:p>
        </p:txBody>
      </p:sp>
      <p:pic>
        <p:nvPicPr>
          <p:cNvPr id="7" name="Picture 2" descr="Cyber Security and Business Analytics">
            <a:extLst>
              <a:ext uri="{FF2B5EF4-FFF2-40B4-BE49-F238E27FC236}">
                <a16:creationId xmlns:a16="http://schemas.microsoft.com/office/drawing/2014/main" id="{A9022D05-9A16-4C16-A4D5-93DA3BEE3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80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316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89A89-F655-4069-AA5A-947EF53C37EE}"/>
              </a:ext>
            </a:extLst>
          </p:cNvPr>
          <p:cNvSpPr>
            <a:spLocks noGrp="1"/>
          </p:cNvSpPr>
          <p:nvPr>
            <p:ph type="title"/>
          </p:nvPr>
        </p:nvSpPr>
        <p:spPr/>
        <p:txBody>
          <a:bodyPr/>
          <a:lstStyle/>
          <a:p>
            <a:r>
              <a:rPr lang="en-US" dirty="0"/>
              <a:t>How to stop data breaches and cyber hacks</a:t>
            </a:r>
          </a:p>
        </p:txBody>
      </p:sp>
      <p:sp>
        <p:nvSpPr>
          <p:cNvPr id="3" name="Content Placeholder 2">
            <a:extLst>
              <a:ext uri="{FF2B5EF4-FFF2-40B4-BE49-F238E27FC236}">
                <a16:creationId xmlns:a16="http://schemas.microsoft.com/office/drawing/2014/main" id="{EFC48E7B-529A-438F-B7B9-A9992A1DE331}"/>
              </a:ext>
            </a:extLst>
          </p:cNvPr>
          <p:cNvSpPr>
            <a:spLocks noGrp="1"/>
          </p:cNvSpPr>
          <p:nvPr>
            <p:ph idx="1"/>
          </p:nvPr>
        </p:nvSpPr>
        <p:spPr/>
        <p:txBody>
          <a:bodyPr vert="horz" lIns="91440" tIns="45720" rIns="91440" bIns="45720" rtlCol="0" anchor="t">
            <a:normAutofit/>
          </a:bodyPr>
          <a:lstStyle/>
          <a:p>
            <a:r>
              <a:rPr lang="en-US" sz="2600" dirty="0"/>
              <a:t>Constant vigilance </a:t>
            </a:r>
          </a:p>
          <a:p>
            <a:r>
              <a:rPr lang="en-US" sz="2600" dirty="0"/>
              <a:t>Ongoing training of all personnel on data security</a:t>
            </a:r>
          </a:p>
          <a:p>
            <a:r>
              <a:rPr lang="en-US" sz="2600" dirty="0"/>
              <a:t>Continuous update of all controls</a:t>
            </a:r>
          </a:p>
          <a:p>
            <a:r>
              <a:rPr lang="en-US" sz="2600" dirty="0"/>
              <a:t>Monitor your networks, local hosts, and network servers</a:t>
            </a:r>
          </a:p>
          <a:p>
            <a:r>
              <a:rPr lang="en-US" sz="2600" dirty="0"/>
              <a:t>Investigate the use of the cloud for data storage</a:t>
            </a:r>
          </a:p>
        </p:txBody>
      </p:sp>
      <p:pic>
        <p:nvPicPr>
          <p:cNvPr id="3076" name="Picture 4" descr="Do not enter traffic sign vector image">
            <a:extLst>
              <a:ext uri="{FF2B5EF4-FFF2-40B4-BE49-F238E27FC236}">
                <a16:creationId xmlns:a16="http://schemas.microsoft.com/office/drawing/2014/main" id="{E575B851-8B6F-4533-9E09-6B76158B5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3261" y="1946231"/>
            <a:ext cx="2724150" cy="272415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9FD0E6F7-5BE2-49BF-BB20-AE01132F65BC}"/>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1FD944C0-40EE-4150-9258-93D4E24ADBFD}"/>
              </a:ext>
            </a:extLst>
          </p:cNvPr>
          <p:cNvSpPr>
            <a:spLocks noGrp="1"/>
          </p:cNvSpPr>
          <p:nvPr>
            <p:ph type="sldNum" sz="quarter" idx="12"/>
          </p:nvPr>
        </p:nvSpPr>
        <p:spPr/>
        <p:txBody>
          <a:bodyPr/>
          <a:lstStyle/>
          <a:p>
            <a:fld id="{6D22F896-40B5-4ADD-8801-0D06FADFA095}" type="slidenum">
              <a:rPr lang="en-US" smtClean="0"/>
              <a:t>28</a:t>
            </a:fld>
            <a:endParaRPr lang="en-US"/>
          </a:p>
        </p:txBody>
      </p:sp>
      <p:pic>
        <p:nvPicPr>
          <p:cNvPr id="7" name="Picture 2" descr="Cyber Security and Business Analytics">
            <a:extLst>
              <a:ext uri="{FF2B5EF4-FFF2-40B4-BE49-F238E27FC236}">
                <a16:creationId xmlns:a16="http://schemas.microsoft.com/office/drawing/2014/main" id="{2ACFCC8C-3F15-4973-915E-F6241298B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748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834BC-008F-408D-B6CC-D4213DD62F52}"/>
              </a:ext>
            </a:extLst>
          </p:cNvPr>
          <p:cNvSpPr>
            <a:spLocks noGrp="1"/>
          </p:cNvSpPr>
          <p:nvPr>
            <p:ph type="title"/>
          </p:nvPr>
        </p:nvSpPr>
        <p:spPr/>
        <p:txBody>
          <a:bodyPr/>
          <a:lstStyle/>
          <a:p>
            <a:r>
              <a:rPr lang="en-US" dirty="0"/>
              <a:t>Top Things to Do</a:t>
            </a:r>
          </a:p>
        </p:txBody>
      </p:sp>
      <p:sp>
        <p:nvSpPr>
          <p:cNvPr id="3" name="Content Placeholder 2">
            <a:extLst>
              <a:ext uri="{FF2B5EF4-FFF2-40B4-BE49-F238E27FC236}">
                <a16:creationId xmlns:a16="http://schemas.microsoft.com/office/drawing/2014/main" id="{5B54AD8D-D935-4639-ABD6-74FE1F412C02}"/>
              </a:ext>
            </a:extLst>
          </p:cNvPr>
          <p:cNvSpPr>
            <a:spLocks noGrp="1"/>
          </p:cNvSpPr>
          <p:nvPr>
            <p:ph idx="1"/>
          </p:nvPr>
        </p:nvSpPr>
        <p:spPr>
          <a:xfrm>
            <a:off x="1141412" y="1654934"/>
            <a:ext cx="9905999" cy="4681471"/>
          </a:xfrm>
        </p:spPr>
        <p:txBody>
          <a:bodyPr vert="horz" lIns="91440" tIns="45720" rIns="91440" bIns="45720" rtlCol="0" anchor="t">
            <a:noAutofit/>
          </a:bodyPr>
          <a:lstStyle/>
          <a:p>
            <a:r>
              <a:rPr lang="en-US" sz="2800" dirty="0"/>
              <a:t>Change the default username, password on all hardware (if possible)</a:t>
            </a:r>
          </a:p>
          <a:p>
            <a:r>
              <a:rPr lang="en-US" sz="2800" dirty="0"/>
              <a:t>Implement a password policy – longer, more complex, passphrases</a:t>
            </a:r>
          </a:p>
          <a:p>
            <a:r>
              <a:rPr lang="en-US" sz="2800" dirty="0"/>
              <a:t>Investigate multi-factor authentication</a:t>
            </a:r>
          </a:p>
          <a:p>
            <a:r>
              <a:rPr lang="en-US" sz="2800" dirty="0"/>
              <a:t>Encrypt your data both at rest and in transit</a:t>
            </a:r>
          </a:p>
          <a:p>
            <a:r>
              <a:rPr lang="en-US" sz="2800" dirty="0"/>
              <a:t>Encrypt your email</a:t>
            </a:r>
          </a:p>
        </p:txBody>
      </p:sp>
      <p:sp>
        <p:nvSpPr>
          <p:cNvPr id="4" name="Footer Placeholder 3">
            <a:extLst>
              <a:ext uri="{FF2B5EF4-FFF2-40B4-BE49-F238E27FC236}">
                <a16:creationId xmlns:a16="http://schemas.microsoft.com/office/drawing/2014/main" id="{FFEFA6DE-F0A8-4184-B719-4F8691E819DA}"/>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E00E619C-45B1-46DF-A6F1-54EC2FAD55AF}"/>
              </a:ext>
            </a:extLst>
          </p:cNvPr>
          <p:cNvSpPr>
            <a:spLocks noGrp="1"/>
          </p:cNvSpPr>
          <p:nvPr>
            <p:ph type="sldNum" sz="quarter" idx="12"/>
          </p:nvPr>
        </p:nvSpPr>
        <p:spPr/>
        <p:txBody>
          <a:bodyPr/>
          <a:lstStyle/>
          <a:p>
            <a:fld id="{6D22F896-40B5-4ADD-8801-0D06FADFA095}" type="slidenum">
              <a:rPr lang="en-US" smtClean="0"/>
              <a:t>29</a:t>
            </a:fld>
            <a:endParaRPr lang="en-US"/>
          </a:p>
        </p:txBody>
      </p:sp>
      <p:pic>
        <p:nvPicPr>
          <p:cNvPr id="10" name="Picture 9">
            <a:extLst>
              <a:ext uri="{FF2B5EF4-FFF2-40B4-BE49-F238E27FC236}">
                <a16:creationId xmlns:a16="http://schemas.microsoft.com/office/drawing/2014/main" id="{113B9A4B-BF1E-4DCD-B94D-F0066A9225EE}"/>
              </a:ext>
            </a:extLst>
          </p:cNvPr>
          <p:cNvPicPr>
            <a:picLocks noChangeAspect="1"/>
          </p:cNvPicPr>
          <p:nvPr/>
        </p:nvPicPr>
        <p:blipFill>
          <a:blip r:embed="rId2"/>
          <a:stretch>
            <a:fillRect/>
          </a:stretch>
        </p:blipFill>
        <p:spPr>
          <a:xfrm>
            <a:off x="8232146" y="3892269"/>
            <a:ext cx="2193798" cy="2103120"/>
          </a:xfrm>
          <a:prstGeom prst="rect">
            <a:avLst/>
          </a:prstGeom>
        </p:spPr>
      </p:pic>
      <p:pic>
        <p:nvPicPr>
          <p:cNvPr id="7" name="Picture 2" descr="Cyber Security and Business Analytics">
            <a:extLst>
              <a:ext uri="{FF2B5EF4-FFF2-40B4-BE49-F238E27FC236}">
                <a16:creationId xmlns:a16="http://schemas.microsoft.com/office/drawing/2014/main" id="{29596A13-21AD-405B-AF45-0223A06D8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154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77F37-0716-487C-B624-28B5CCCF270B}"/>
              </a:ext>
            </a:extLst>
          </p:cNvPr>
          <p:cNvSpPr>
            <a:spLocks noGrp="1"/>
          </p:cNvSpPr>
          <p:nvPr>
            <p:ph type="title"/>
          </p:nvPr>
        </p:nvSpPr>
        <p:spPr/>
        <p:txBody>
          <a:bodyPr/>
          <a:lstStyle/>
          <a:p>
            <a:r>
              <a:rPr lang="en-US" dirty="0"/>
              <a:t>An Oxymoron – Cyber(?)Security	</a:t>
            </a:r>
          </a:p>
        </p:txBody>
      </p:sp>
      <p:sp>
        <p:nvSpPr>
          <p:cNvPr id="3" name="Content Placeholder 2">
            <a:extLst>
              <a:ext uri="{FF2B5EF4-FFF2-40B4-BE49-F238E27FC236}">
                <a16:creationId xmlns:a16="http://schemas.microsoft.com/office/drawing/2014/main" id="{54CE1520-0A4C-439F-8582-65C37AAC5335}"/>
              </a:ext>
            </a:extLst>
          </p:cNvPr>
          <p:cNvSpPr>
            <a:spLocks noGrp="1"/>
          </p:cNvSpPr>
          <p:nvPr>
            <p:ph idx="1"/>
          </p:nvPr>
        </p:nvSpPr>
        <p:spPr/>
        <p:txBody>
          <a:bodyPr/>
          <a:lstStyle/>
          <a:p>
            <a:r>
              <a:rPr lang="en-US" dirty="0"/>
              <a:t>No such thing as cyber security</a:t>
            </a:r>
          </a:p>
          <a:p>
            <a:r>
              <a:rPr lang="en-US" dirty="0"/>
              <a:t>Just doing our best to stop known threats and to reduce attack vector</a:t>
            </a:r>
          </a:p>
          <a:p>
            <a:r>
              <a:rPr lang="en-US" dirty="0"/>
              <a:t>Zero-day attacks are out there and coming to a computer near you</a:t>
            </a:r>
          </a:p>
          <a:p>
            <a:r>
              <a:rPr lang="en-US" dirty="0"/>
              <a:t>Unprepared means that your are vulnerable</a:t>
            </a:r>
          </a:p>
          <a:p>
            <a:endParaRPr lang="en-US" dirty="0"/>
          </a:p>
        </p:txBody>
      </p:sp>
      <p:sp>
        <p:nvSpPr>
          <p:cNvPr id="4" name="Footer Placeholder 3">
            <a:extLst>
              <a:ext uri="{FF2B5EF4-FFF2-40B4-BE49-F238E27FC236}">
                <a16:creationId xmlns:a16="http://schemas.microsoft.com/office/drawing/2014/main" id="{991C54F1-714C-4898-B89C-B220C72398C7}"/>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EC480C95-B6B6-4A79-AFC4-6FD71D086474}"/>
              </a:ext>
            </a:extLst>
          </p:cNvPr>
          <p:cNvSpPr>
            <a:spLocks noGrp="1"/>
          </p:cNvSpPr>
          <p:nvPr>
            <p:ph type="sldNum" sz="quarter" idx="12"/>
          </p:nvPr>
        </p:nvSpPr>
        <p:spPr/>
        <p:txBody>
          <a:bodyPr/>
          <a:lstStyle/>
          <a:p>
            <a:fld id="{6D22F896-40B5-4ADD-8801-0D06FADFA095}" type="slidenum">
              <a:rPr lang="en-US" smtClean="0"/>
              <a:t>3</a:t>
            </a:fld>
            <a:endParaRPr lang="en-US"/>
          </a:p>
        </p:txBody>
      </p:sp>
      <p:pic>
        <p:nvPicPr>
          <p:cNvPr id="7" name="Picture 6">
            <a:extLst>
              <a:ext uri="{FF2B5EF4-FFF2-40B4-BE49-F238E27FC236}">
                <a16:creationId xmlns:a16="http://schemas.microsoft.com/office/drawing/2014/main" id="{FF8983C0-2C88-4CFF-8688-EF6DD938AF2F}"/>
              </a:ext>
            </a:extLst>
          </p:cNvPr>
          <p:cNvPicPr>
            <a:picLocks noChangeAspect="1"/>
          </p:cNvPicPr>
          <p:nvPr/>
        </p:nvPicPr>
        <p:blipFill>
          <a:blip r:embed="rId2"/>
          <a:stretch>
            <a:fillRect/>
          </a:stretch>
        </p:blipFill>
        <p:spPr>
          <a:xfrm>
            <a:off x="7493391" y="4145281"/>
            <a:ext cx="2926080" cy="1645920"/>
          </a:xfrm>
          <a:prstGeom prst="rect">
            <a:avLst/>
          </a:prstGeom>
        </p:spPr>
      </p:pic>
      <p:pic>
        <p:nvPicPr>
          <p:cNvPr id="8" name="Picture 2" descr="Cyber Security and Business Analytics">
            <a:extLst>
              <a:ext uri="{FF2B5EF4-FFF2-40B4-BE49-F238E27FC236}">
                <a16:creationId xmlns:a16="http://schemas.microsoft.com/office/drawing/2014/main" id="{A1D2EDEC-05DC-460B-B057-1CAFF30A78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39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1F20-E9C6-4940-88BD-CEFB9A384054}"/>
              </a:ext>
            </a:extLst>
          </p:cNvPr>
          <p:cNvSpPr>
            <a:spLocks noGrp="1"/>
          </p:cNvSpPr>
          <p:nvPr>
            <p:ph type="title"/>
          </p:nvPr>
        </p:nvSpPr>
        <p:spPr/>
        <p:txBody>
          <a:bodyPr/>
          <a:lstStyle/>
          <a:p>
            <a:r>
              <a:rPr lang="en-US"/>
              <a:t>Top Things to do</a:t>
            </a:r>
          </a:p>
        </p:txBody>
      </p:sp>
      <p:sp>
        <p:nvSpPr>
          <p:cNvPr id="3" name="Content Placeholder 2">
            <a:extLst>
              <a:ext uri="{FF2B5EF4-FFF2-40B4-BE49-F238E27FC236}">
                <a16:creationId xmlns:a16="http://schemas.microsoft.com/office/drawing/2014/main" id="{C9681020-FA3B-499B-936A-933FE47A24A4}"/>
              </a:ext>
            </a:extLst>
          </p:cNvPr>
          <p:cNvSpPr>
            <a:spLocks noGrp="1"/>
          </p:cNvSpPr>
          <p:nvPr>
            <p:ph idx="1"/>
          </p:nvPr>
        </p:nvSpPr>
        <p:spPr>
          <a:xfrm>
            <a:off x="1141412" y="1659552"/>
            <a:ext cx="9905999" cy="3541714"/>
          </a:xfrm>
        </p:spPr>
        <p:txBody>
          <a:bodyPr vert="horz" lIns="91440" tIns="45720" rIns="91440" bIns="45720" rtlCol="0" anchor="t">
            <a:noAutofit/>
          </a:bodyPr>
          <a:lstStyle/>
          <a:p>
            <a:r>
              <a:rPr lang="en-US" sz="2800" dirty="0">
                <a:ea typeface="+mn-lt"/>
                <a:cs typeface="+mn-lt"/>
              </a:rPr>
              <a:t>Lock computers when away from workspace </a:t>
            </a:r>
          </a:p>
          <a:p>
            <a:r>
              <a:rPr lang="en-US" sz="2800" dirty="0">
                <a:ea typeface="+mn-lt"/>
                <a:cs typeface="+mn-lt"/>
              </a:rPr>
              <a:t>Prevent shoulder surfing</a:t>
            </a:r>
          </a:p>
          <a:p>
            <a:r>
              <a:rPr lang="en-US" sz="2800" dirty="0">
                <a:ea typeface="+mn-lt"/>
                <a:cs typeface="+mn-lt"/>
              </a:rPr>
              <a:t>Protect PII (Personal Identifiable Information)</a:t>
            </a:r>
          </a:p>
          <a:p>
            <a:r>
              <a:rPr lang="en-US" sz="2800" dirty="0">
                <a:ea typeface="+mn-lt"/>
                <a:cs typeface="+mn-lt"/>
              </a:rPr>
              <a:t>Examine printer / copier security</a:t>
            </a:r>
          </a:p>
          <a:p>
            <a:r>
              <a:rPr lang="en-US" sz="2800" dirty="0">
                <a:ea typeface="+mn-lt"/>
                <a:cs typeface="+mn-lt"/>
              </a:rPr>
              <a:t>Understand risk appetite</a:t>
            </a:r>
          </a:p>
          <a:p>
            <a:r>
              <a:rPr lang="en-US" sz="2800" dirty="0">
                <a:ea typeface="+mn-lt"/>
                <a:cs typeface="+mn-lt"/>
              </a:rPr>
              <a:t>Understand current state of risk and protection</a:t>
            </a:r>
          </a:p>
          <a:p>
            <a:pPr marL="0" indent="0">
              <a:buNone/>
            </a:pPr>
            <a:endParaRPr lang="en-US" dirty="0"/>
          </a:p>
        </p:txBody>
      </p:sp>
      <p:sp>
        <p:nvSpPr>
          <p:cNvPr id="4" name="Footer Placeholder 3">
            <a:extLst>
              <a:ext uri="{FF2B5EF4-FFF2-40B4-BE49-F238E27FC236}">
                <a16:creationId xmlns:a16="http://schemas.microsoft.com/office/drawing/2014/main" id="{AFBF6818-5209-4F0B-94B7-C3DFD42E39B9}"/>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172BE02B-96DF-419B-9E67-F9A521DDA6EA}"/>
              </a:ext>
            </a:extLst>
          </p:cNvPr>
          <p:cNvSpPr>
            <a:spLocks noGrp="1"/>
          </p:cNvSpPr>
          <p:nvPr>
            <p:ph type="sldNum" sz="quarter" idx="12"/>
          </p:nvPr>
        </p:nvSpPr>
        <p:spPr/>
        <p:txBody>
          <a:bodyPr/>
          <a:lstStyle/>
          <a:p>
            <a:fld id="{6D22F896-40B5-4ADD-8801-0D06FADFA095}" type="slidenum">
              <a:rPr lang="en-US" smtClean="0"/>
              <a:t>30</a:t>
            </a:fld>
            <a:endParaRPr lang="en-US"/>
          </a:p>
        </p:txBody>
      </p:sp>
      <p:pic>
        <p:nvPicPr>
          <p:cNvPr id="7" name="Picture 6">
            <a:extLst>
              <a:ext uri="{FF2B5EF4-FFF2-40B4-BE49-F238E27FC236}">
                <a16:creationId xmlns:a16="http://schemas.microsoft.com/office/drawing/2014/main" id="{7DFA9CA2-B4C9-4460-9E82-25F7708E6A9A}"/>
              </a:ext>
            </a:extLst>
          </p:cNvPr>
          <p:cNvPicPr>
            <a:picLocks noChangeAspect="1"/>
          </p:cNvPicPr>
          <p:nvPr/>
        </p:nvPicPr>
        <p:blipFill>
          <a:blip r:embed="rId2"/>
          <a:stretch>
            <a:fillRect/>
          </a:stretch>
        </p:blipFill>
        <p:spPr>
          <a:xfrm>
            <a:off x="7893144" y="1926273"/>
            <a:ext cx="3154266" cy="2834640"/>
          </a:xfrm>
          <a:prstGeom prst="rect">
            <a:avLst/>
          </a:prstGeom>
        </p:spPr>
      </p:pic>
      <p:pic>
        <p:nvPicPr>
          <p:cNvPr id="8" name="Picture 2" descr="Cyber Security and Business Analytics">
            <a:extLst>
              <a:ext uri="{FF2B5EF4-FFF2-40B4-BE49-F238E27FC236}">
                <a16:creationId xmlns:a16="http://schemas.microsoft.com/office/drawing/2014/main" id="{A2D154BD-406A-4813-9977-AE2A683C5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214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1F20-E9C6-4940-88BD-CEFB9A384054}"/>
              </a:ext>
            </a:extLst>
          </p:cNvPr>
          <p:cNvSpPr>
            <a:spLocks noGrp="1"/>
          </p:cNvSpPr>
          <p:nvPr>
            <p:ph type="title"/>
          </p:nvPr>
        </p:nvSpPr>
        <p:spPr/>
        <p:txBody>
          <a:bodyPr/>
          <a:lstStyle/>
          <a:p>
            <a:r>
              <a:rPr lang="en-US" dirty="0"/>
              <a:t>Top Things to do</a:t>
            </a:r>
          </a:p>
        </p:txBody>
      </p:sp>
      <p:sp>
        <p:nvSpPr>
          <p:cNvPr id="3" name="Content Placeholder 2">
            <a:extLst>
              <a:ext uri="{FF2B5EF4-FFF2-40B4-BE49-F238E27FC236}">
                <a16:creationId xmlns:a16="http://schemas.microsoft.com/office/drawing/2014/main" id="{C9681020-FA3B-499B-936A-933FE47A24A4}"/>
              </a:ext>
            </a:extLst>
          </p:cNvPr>
          <p:cNvSpPr>
            <a:spLocks noGrp="1"/>
          </p:cNvSpPr>
          <p:nvPr>
            <p:ph idx="1"/>
          </p:nvPr>
        </p:nvSpPr>
        <p:spPr>
          <a:xfrm>
            <a:off x="1141412" y="1659552"/>
            <a:ext cx="9905999" cy="3541714"/>
          </a:xfrm>
        </p:spPr>
        <p:txBody>
          <a:bodyPr vert="horz" lIns="91440" tIns="45720" rIns="91440" bIns="45720" rtlCol="0" anchor="t">
            <a:noAutofit/>
          </a:bodyPr>
          <a:lstStyle/>
          <a:p>
            <a:r>
              <a:rPr lang="en-US" sz="2800" dirty="0"/>
              <a:t>Examine and harden physical security</a:t>
            </a:r>
          </a:p>
          <a:p>
            <a:r>
              <a:rPr lang="en-US" sz="2800" dirty="0"/>
              <a:t>Segmentation of Network</a:t>
            </a:r>
          </a:p>
          <a:p>
            <a:r>
              <a:rPr lang="en-US" sz="2800" dirty="0"/>
              <a:t>Least Privilege authorization</a:t>
            </a:r>
          </a:p>
          <a:p>
            <a:r>
              <a:rPr lang="en-US" sz="2800" dirty="0"/>
              <a:t>Develop and test business continuity plan</a:t>
            </a:r>
          </a:p>
          <a:p>
            <a:r>
              <a:rPr lang="en-US" sz="2800" dirty="0"/>
              <a:t>Defense in Depth – </a:t>
            </a:r>
            <a:r>
              <a:rPr lang="en-US" dirty="0"/>
              <a:t>multiple layers of protection</a:t>
            </a:r>
          </a:p>
          <a:p>
            <a:r>
              <a:rPr lang="en-US" dirty="0"/>
              <a:t>Get commitment from the top level – CEO, Board </a:t>
            </a:r>
            <a:r>
              <a:rPr lang="en-US"/>
              <a:t>of Directors</a:t>
            </a:r>
            <a:endParaRPr lang="en-US" dirty="0"/>
          </a:p>
          <a:p>
            <a:endParaRPr lang="en-US" dirty="0"/>
          </a:p>
        </p:txBody>
      </p:sp>
      <p:sp>
        <p:nvSpPr>
          <p:cNvPr id="4" name="Footer Placeholder 3">
            <a:extLst>
              <a:ext uri="{FF2B5EF4-FFF2-40B4-BE49-F238E27FC236}">
                <a16:creationId xmlns:a16="http://schemas.microsoft.com/office/drawing/2014/main" id="{1D026ED2-1184-4D65-A1B2-CEFBA331657F}"/>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7E82AD52-CC0B-4E38-9B84-8C51B0B6322D}"/>
              </a:ext>
            </a:extLst>
          </p:cNvPr>
          <p:cNvSpPr>
            <a:spLocks noGrp="1"/>
          </p:cNvSpPr>
          <p:nvPr>
            <p:ph type="sldNum" sz="quarter" idx="12"/>
          </p:nvPr>
        </p:nvSpPr>
        <p:spPr/>
        <p:txBody>
          <a:bodyPr/>
          <a:lstStyle/>
          <a:p>
            <a:fld id="{6D22F896-40B5-4ADD-8801-0D06FADFA095}" type="slidenum">
              <a:rPr lang="en-US" smtClean="0"/>
              <a:t>31</a:t>
            </a:fld>
            <a:endParaRPr lang="en-US"/>
          </a:p>
        </p:txBody>
      </p:sp>
      <p:pic>
        <p:nvPicPr>
          <p:cNvPr id="11" name="Picture 10">
            <a:extLst>
              <a:ext uri="{FF2B5EF4-FFF2-40B4-BE49-F238E27FC236}">
                <a16:creationId xmlns:a16="http://schemas.microsoft.com/office/drawing/2014/main" id="{353E4AF7-C6C4-48C2-8669-E6AB99B4879A}"/>
              </a:ext>
            </a:extLst>
          </p:cNvPr>
          <p:cNvPicPr>
            <a:picLocks noChangeAspect="1"/>
          </p:cNvPicPr>
          <p:nvPr/>
        </p:nvPicPr>
        <p:blipFill>
          <a:blip r:embed="rId2"/>
          <a:stretch>
            <a:fillRect/>
          </a:stretch>
        </p:blipFill>
        <p:spPr>
          <a:xfrm>
            <a:off x="7380720" y="977543"/>
            <a:ext cx="3200400" cy="3200400"/>
          </a:xfrm>
          <a:prstGeom prst="rect">
            <a:avLst/>
          </a:prstGeom>
        </p:spPr>
      </p:pic>
      <p:pic>
        <p:nvPicPr>
          <p:cNvPr id="7" name="Picture 2" descr="Cyber Security and Business Analytics">
            <a:extLst>
              <a:ext uri="{FF2B5EF4-FFF2-40B4-BE49-F238E27FC236}">
                <a16:creationId xmlns:a16="http://schemas.microsoft.com/office/drawing/2014/main" id="{DE4A4C07-D4E0-41C0-9296-7DDFCA645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922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1F20-E9C6-4940-88BD-CEFB9A384054}"/>
              </a:ext>
            </a:extLst>
          </p:cNvPr>
          <p:cNvSpPr>
            <a:spLocks noGrp="1"/>
          </p:cNvSpPr>
          <p:nvPr>
            <p:ph type="title"/>
          </p:nvPr>
        </p:nvSpPr>
        <p:spPr/>
        <p:txBody>
          <a:bodyPr/>
          <a:lstStyle/>
          <a:p>
            <a:r>
              <a:rPr lang="en-US" dirty="0"/>
              <a:t>Top Things to do</a:t>
            </a:r>
          </a:p>
        </p:txBody>
      </p:sp>
      <p:sp>
        <p:nvSpPr>
          <p:cNvPr id="3" name="Content Placeholder 2">
            <a:extLst>
              <a:ext uri="{FF2B5EF4-FFF2-40B4-BE49-F238E27FC236}">
                <a16:creationId xmlns:a16="http://schemas.microsoft.com/office/drawing/2014/main" id="{C9681020-FA3B-499B-936A-933FE47A24A4}"/>
              </a:ext>
            </a:extLst>
          </p:cNvPr>
          <p:cNvSpPr>
            <a:spLocks noGrp="1"/>
          </p:cNvSpPr>
          <p:nvPr>
            <p:ph idx="1"/>
          </p:nvPr>
        </p:nvSpPr>
        <p:spPr>
          <a:xfrm>
            <a:off x="1141412" y="1659552"/>
            <a:ext cx="9905999" cy="3541714"/>
          </a:xfrm>
        </p:spPr>
        <p:txBody>
          <a:bodyPr vert="horz" lIns="91440" tIns="45720" rIns="91440" bIns="45720" rtlCol="0" anchor="t">
            <a:noAutofit/>
          </a:bodyPr>
          <a:lstStyle/>
          <a:p>
            <a:r>
              <a:rPr lang="en-US" sz="2800" dirty="0"/>
              <a:t>Segmentation of Duties</a:t>
            </a:r>
          </a:p>
          <a:p>
            <a:r>
              <a:rPr lang="en-US" sz="2800" dirty="0"/>
              <a:t>Role-based access control</a:t>
            </a:r>
          </a:p>
          <a:p>
            <a:r>
              <a:rPr lang="en-US" sz="2800" dirty="0"/>
              <a:t>Anything else you can think of to protect your systems and data</a:t>
            </a:r>
          </a:p>
          <a:p>
            <a:r>
              <a:rPr lang="en-US" sz="2800" dirty="0"/>
              <a:t>Keep abreast of the latest attacks, vulnerabilities, and defense mechanisms</a:t>
            </a:r>
          </a:p>
          <a:p>
            <a:r>
              <a:rPr lang="en-US" sz="2800" dirty="0">
                <a:ea typeface="+mn-lt"/>
                <a:cs typeface="+mn-lt"/>
              </a:rPr>
              <a:t>Know where you are and where you want to be – gap analysis</a:t>
            </a:r>
          </a:p>
          <a:p>
            <a:r>
              <a:rPr lang="en-US" sz="2800" dirty="0">
                <a:ea typeface="+mn-lt"/>
                <a:cs typeface="+mn-lt"/>
              </a:rPr>
              <a:t>Evaluate costs and see what is acceptable</a:t>
            </a:r>
          </a:p>
          <a:p>
            <a:endParaRPr lang="en-US" sz="2800" dirty="0"/>
          </a:p>
          <a:p>
            <a:pPr marL="0" indent="0">
              <a:buNone/>
            </a:pPr>
            <a:endParaRPr lang="en-US" dirty="0"/>
          </a:p>
        </p:txBody>
      </p:sp>
      <p:sp>
        <p:nvSpPr>
          <p:cNvPr id="4" name="Footer Placeholder 3">
            <a:extLst>
              <a:ext uri="{FF2B5EF4-FFF2-40B4-BE49-F238E27FC236}">
                <a16:creationId xmlns:a16="http://schemas.microsoft.com/office/drawing/2014/main" id="{1D026ED2-1184-4D65-A1B2-CEFBA331657F}"/>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68D3DBFB-3E9D-4FAA-A660-7A6B99B23A4B}"/>
              </a:ext>
            </a:extLst>
          </p:cNvPr>
          <p:cNvSpPr>
            <a:spLocks noGrp="1"/>
          </p:cNvSpPr>
          <p:nvPr>
            <p:ph type="sldNum" sz="quarter" idx="12"/>
          </p:nvPr>
        </p:nvSpPr>
        <p:spPr/>
        <p:txBody>
          <a:bodyPr/>
          <a:lstStyle/>
          <a:p>
            <a:fld id="{6D22F896-40B5-4ADD-8801-0D06FADFA095}" type="slidenum">
              <a:rPr lang="en-US" smtClean="0"/>
              <a:t>32</a:t>
            </a:fld>
            <a:endParaRPr lang="en-US"/>
          </a:p>
        </p:txBody>
      </p:sp>
      <p:pic>
        <p:nvPicPr>
          <p:cNvPr id="7" name="Picture 6">
            <a:extLst>
              <a:ext uri="{FF2B5EF4-FFF2-40B4-BE49-F238E27FC236}">
                <a16:creationId xmlns:a16="http://schemas.microsoft.com/office/drawing/2014/main" id="{7FEF2496-5128-4F43-A522-DDCBCD876B53}"/>
              </a:ext>
            </a:extLst>
          </p:cNvPr>
          <p:cNvPicPr>
            <a:picLocks noChangeAspect="1"/>
          </p:cNvPicPr>
          <p:nvPr/>
        </p:nvPicPr>
        <p:blipFill>
          <a:blip r:embed="rId2"/>
          <a:stretch>
            <a:fillRect/>
          </a:stretch>
        </p:blipFill>
        <p:spPr>
          <a:xfrm>
            <a:off x="6797821" y="609600"/>
            <a:ext cx="2194560" cy="2194560"/>
          </a:xfrm>
          <a:prstGeom prst="rect">
            <a:avLst/>
          </a:prstGeom>
        </p:spPr>
      </p:pic>
      <p:pic>
        <p:nvPicPr>
          <p:cNvPr id="8" name="Picture 2" descr="Cyber Security and Business Analytics">
            <a:extLst>
              <a:ext uri="{FF2B5EF4-FFF2-40B4-BE49-F238E27FC236}">
                <a16:creationId xmlns:a16="http://schemas.microsoft.com/office/drawing/2014/main" id="{29EEBA80-9471-4B39-A4EE-6493B2B10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410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5551-90A5-42CE-93AF-D43D672E035A}"/>
              </a:ext>
            </a:extLst>
          </p:cNvPr>
          <p:cNvSpPr>
            <a:spLocks noGrp="1"/>
          </p:cNvSpPr>
          <p:nvPr>
            <p:ph type="title"/>
          </p:nvPr>
        </p:nvSpPr>
        <p:spPr>
          <a:xfrm>
            <a:off x="1141413" y="618518"/>
            <a:ext cx="9905998" cy="1478570"/>
          </a:xfrm>
        </p:spPr>
        <p:txBody>
          <a:bodyPr>
            <a:normAutofit/>
          </a:bodyPr>
          <a:lstStyle/>
          <a:p>
            <a:pPr algn="ctr"/>
            <a:r>
              <a:rPr lang="en-US" dirty="0"/>
              <a:t>Using AI and Machine Learning For cyber Security</a:t>
            </a:r>
            <a:endParaRPr lang="en-US"/>
          </a:p>
        </p:txBody>
      </p:sp>
      <p:sp>
        <p:nvSpPr>
          <p:cNvPr id="3" name="Content Placeholder 2">
            <a:extLst>
              <a:ext uri="{FF2B5EF4-FFF2-40B4-BE49-F238E27FC236}">
                <a16:creationId xmlns:a16="http://schemas.microsoft.com/office/drawing/2014/main" id="{0D694998-0D5C-4C00-B379-6348C3096D1A}"/>
              </a:ext>
            </a:extLst>
          </p:cNvPr>
          <p:cNvSpPr>
            <a:spLocks noGrp="1"/>
          </p:cNvSpPr>
          <p:nvPr>
            <p:ph idx="1"/>
          </p:nvPr>
        </p:nvSpPr>
        <p:spPr>
          <a:xfrm>
            <a:off x="1141412" y="2249487"/>
            <a:ext cx="8227968" cy="3541714"/>
          </a:xfrm>
        </p:spPr>
        <p:txBody>
          <a:bodyPr anchor="ctr">
            <a:noAutofit/>
          </a:bodyPr>
          <a:lstStyle/>
          <a:p>
            <a:pPr>
              <a:lnSpc>
                <a:spcPct val="110000"/>
              </a:lnSpc>
            </a:pPr>
            <a:r>
              <a:rPr lang="en-US" dirty="0"/>
              <a:t>Don’t rely on the hype from vendors</a:t>
            </a:r>
          </a:p>
          <a:p>
            <a:pPr>
              <a:lnSpc>
                <a:spcPct val="110000"/>
              </a:lnSpc>
            </a:pPr>
            <a:r>
              <a:rPr lang="en-US" dirty="0"/>
              <a:t>Be aware the most important aspect of using AI / ML is the quality of the data used to train the system</a:t>
            </a:r>
          </a:p>
          <a:p>
            <a:pPr>
              <a:lnSpc>
                <a:spcPct val="110000"/>
              </a:lnSpc>
            </a:pPr>
            <a:r>
              <a:rPr lang="en-US" dirty="0"/>
              <a:t>Unsupervised learning is the golden standard but is lacking</a:t>
            </a:r>
            <a:br>
              <a:rPr lang="en-US" dirty="0"/>
            </a:br>
            <a:r>
              <a:rPr lang="en-US" dirty="0"/>
              <a:t>at present</a:t>
            </a:r>
          </a:p>
          <a:p>
            <a:pPr>
              <a:lnSpc>
                <a:spcPct val="110000"/>
              </a:lnSpc>
            </a:pPr>
            <a:r>
              <a:rPr lang="en-US" dirty="0"/>
              <a:t>The Zero-Day vulnerability has never been seen before</a:t>
            </a:r>
          </a:p>
          <a:p>
            <a:pPr>
              <a:lnSpc>
                <a:spcPct val="110000"/>
              </a:lnSpc>
            </a:pPr>
            <a:r>
              <a:rPr lang="en-US" dirty="0">
                <a:solidFill>
                  <a:srgbClr val="FF0000"/>
                </a:solidFill>
                <a:highlight>
                  <a:srgbClr val="FFFF00"/>
                </a:highlight>
              </a:rPr>
              <a:t>What is easy for humans is difficult for machines and visa versa</a:t>
            </a:r>
          </a:p>
        </p:txBody>
      </p:sp>
      <p:pic>
        <p:nvPicPr>
          <p:cNvPr id="5124" name="Picture 4" descr="Related image">
            <a:extLst>
              <a:ext uri="{FF2B5EF4-FFF2-40B4-BE49-F238E27FC236}">
                <a16:creationId xmlns:a16="http://schemas.microsoft.com/office/drawing/2014/main" id="{17DCB490-A6D7-405F-B37D-7CF8B0C58B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43" r="7690" b="-2"/>
          <a:stretch/>
        </p:blipFill>
        <p:spPr bwMode="auto">
          <a:xfrm>
            <a:off x="8675024" y="2874523"/>
            <a:ext cx="2881102" cy="1886390"/>
          </a:xfrm>
          <a:prstGeom prst="round2DiagRect">
            <a:avLst>
              <a:gd name="adj1" fmla="val 4860"/>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softEdge rad="457200"/>
          </a:effectLst>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B3F5B0C3-C511-4170-B468-F79C93471CA3}"/>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2B68E5B5-5A39-4893-83CC-F8FB72454562}"/>
              </a:ext>
            </a:extLst>
          </p:cNvPr>
          <p:cNvSpPr>
            <a:spLocks noGrp="1"/>
          </p:cNvSpPr>
          <p:nvPr>
            <p:ph type="sldNum" sz="quarter" idx="12"/>
          </p:nvPr>
        </p:nvSpPr>
        <p:spPr/>
        <p:txBody>
          <a:bodyPr/>
          <a:lstStyle/>
          <a:p>
            <a:fld id="{6D22F896-40B5-4ADD-8801-0D06FADFA095}" type="slidenum">
              <a:rPr lang="en-US" smtClean="0"/>
              <a:t>33</a:t>
            </a:fld>
            <a:endParaRPr lang="en-US"/>
          </a:p>
        </p:txBody>
      </p:sp>
      <p:pic>
        <p:nvPicPr>
          <p:cNvPr id="7" name="Picture 2" descr="Cyber Security and Business Analytics">
            <a:extLst>
              <a:ext uri="{FF2B5EF4-FFF2-40B4-BE49-F238E27FC236}">
                <a16:creationId xmlns:a16="http://schemas.microsoft.com/office/drawing/2014/main" id="{AAB7EFDE-1FE5-4117-A031-49F62E2F52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203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19223-5D2B-433E-A303-CB39D67FCCAA}"/>
              </a:ext>
            </a:extLst>
          </p:cNvPr>
          <p:cNvSpPr>
            <a:spLocks noGrp="1"/>
          </p:cNvSpPr>
          <p:nvPr>
            <p:ph type="title"/>
          </p:nvPr>
        </p:nvSpPr>
        <p:spPr/>
        <p:txBody>
          <a:bodyPr/>
          <a:lstStyle/>
          <a:p>
            <a:r>
              <a:rPr lang="en-US" dirty="0"/>
              <a:t>AL and ML have an important role to play – in the future</a:t>
            </a:r>
          </a:p>
        </p:txBody>
      </p:sp>
      <p:sp>
        <p:nvSpPr>
          <p:cNvPr id="3" name="Content Placeholder 2">
            <a:extLst>
              <a:ext uri="{FF2B5EF4-FFF2-40B4-BE49-F238E27FC236}">
                <a16:creationId xmlns:a16="http://schemas.microsoft.com/office/drawing/2014/main" id="{4356FD1A-4449-4596-AEDE-2E7C33FC58EA}"/>
              </a:ext>
            </a:extLst>
          </p:cNvPr>
          <p:cNvSpPr>
            <a:spLocks noGrp="1"/>
          </p:cNvSpPr>
          <p:nvPr>
            <p:ph idx="1"/>
          </p:nvPr>
        </p:nvSpPr>
        <p:spPr/>
        <p:txBody>
          <a:bodyPr/>
          <a:lstStyle/>
          <a:p>
            <a:r>
              <a:rPr lang="en-US" dirty="0"/>
              <a:t>Remember, attackers are becoming more sophisticated and they, too, are employing AI / ML to crack passwords, evade firewalls, IDSs, other types of controls</a:t>
            </a:r>
          </a:p>
          <a:p>
            <a:r>
              <a:rPr lang="en-US" dirty="0"/>
              <a:t>Even with the smartest AI / ML anyone with administrative access will be able to get around that, particularly insiders!!!</a:t>
            </a:r>
          </a:p>
          <a:p>
            <a:r>
              <a:rPr lang="en-US" dirty="0"/>
              <a:t>Be aware of vendors in sheep’s clothing!!!!</a:t>
            </a:r>
          </a:p>
        </p:txBody>
      </p:sp>
      <p:sp>
        <p:nvSpPr>
          <p:cNvPr id="4" name="Footer Placeholder 3">
            <a:extLst>
              <a:ext uri="{FF2B5EF4-FFF2-40B4-BE49-F238E27FC236}">
                <a16:creationId xmlns:a16="http://schemas.microsoft.com/office/drawing/2014/main" id="{48CE854C-2293-466A-B728-FF889E8A31AA}"/>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4771BB63-BF27-4F71-8796-1CB963754DE3}"/>
              </a:ext>
            </a:extLst>
          </p:cNvPr>
          <p:cNvSpPr>
            <a:spLocks noGrp="1"/>
          </p:cNvSpPr>
          <p:nvPr>
            <p:ph type="sldNum" sz="quarter" idx="12"/>
          </p:nvPr>
        </p:nvSpPr>
        <p:spPr/>
        <p:txBody>
          <a:bodyPr/>
          <a:lstStyle/>
          <a:p>
            <a:fld id="{6D22F896-40B5-4ADD-8801-0D06FADFA095}" type="slidenum">
              <a:rPr lang="en-US" smtClean="0"/>
              <a:t>34</a:t>
            </a:fld>
            <a:endParaRPr lang="en-US"/>
          </a:p>
        </p:txBody>
      </p:sp>
      <p:pic>
        <p:nvPicPr>
          <p:cNvPr id="6" name="Picture 2" descr="Cyber Security and Business Analytics">
            <a:extLst>
              <a:ext uri="{FF2B5EF4-FFF2-40B4-BE49-F238E27FC236}">
                <a16:creationId xmlns:a16="http://schemas.microsoft.com/office/drawing/2014/main" id="{51CFA649-B35F-4D0F-A4DC-C9AB978DB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969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B4494-DC06-4A29-AD39-D27A3609E78B}"/>
              </a:ext>
            </a:extLst>
          </p:cNvPr>
          <p:cNvSpPr>
            <a:spLocks noGrp="1"/>
          </p:cNvSpPr>
          <p:nvPr>
            <p:ph type="title"/>
          </p:nvPr>
        </p:nvSpPr>
        <p:spPr/>
        <p:txBody>
          <a:bodyPr/>
          <a:lstStyle/>
          <a:p>
            <a:r>
              <a:rPr lang="en-US" dirty="0"/>
              <a:t>Top things to Realize</a:t>
            </a:r>
          </a:p>
        </p:txBody>
      </p:sp>
      <p:sp>
        <p:nvSpPr>
          <p:cNvPr id="3" name="Content Placeholder 2">
            <a:extLst>
              <a:ext uri="{FF2B5EF4-FFF2-40B4-BE49-F238E27FC236}">
                <a16:creationId xmlns:a16="http://schemas.microsoft.com/office/drawing/2014/main" id="{B0F95B51-C350-4E1B-906D-997819B9EEB9}"/>
              </a:ext>
            </a:extLst>
          </p:cNvPr>
          <p:cNvSpPr>
            <a:spLocks noGrp="1"/>
          </p:cNvSpPr>
          <p:nvPr>
            <p:ph idx="1"/>
          </p:nvPr>
        </p:nvSpPr>
        <p:spPr>
          <a:xfrm>
            <a:off x="1141411" y="1838806"/>
            <a:ext cx="9905999" cy="3541714"/>
          </a:xfrm>
        </p:spPr>
        <p:txBody>
          <a:bodyPr vert="horz" lIns="91440" tIns="45720" rIns="91440" bIns="45720" rtlCol="0" anchor="t">
            <a:normAutofit lnSpcReduction="10000"/>
          </a:bodyPr>
          <a:lstStyle/>
          <a:p>
            <a:r>
              <a:rPr lang="en-US" sz="3200" dirty="0"/>
              <a:t>The list can go on and on, cybersecurity and threats never end</a:t>
            </a:r>
          </a:p>
          <a:p>
            <a:r>
              <a:rPr lang="en-US" sz="3200" dirty="0"/>
              <a:t>Never enough time, people, and money</a:t>
            </a:r>
          </a:p>
          <a:p>
            <a:r>
              <a:rPr lang="en-US" sz="3200" dirty="0"/>
              <a:t>Keep your resume' up-to-date - you never know when it is time to leave or you are asked to leave or the business was hacked and no longer exists</a:t>
            </a:r>
          </a:p>
        </p:txBody>
      </p:sp>
      <p:pic>
        <p:nvPicPr>
          <p:cNvPr id="5" name="Picture 4">
            <a:extLst>
              <a:ext uri="{FF2B5EF4-FFF2-40B4-BE49-F238E27FC236}">
                <a16:creationId xmlns:a16="http://schemas.microsoft.com/office/drawing/2014/main" id="{477E229F-5981-4AE2-A5AC-6D83715980A3}"/>
              </a:ext>
            </a:extLst>
          </p:cNvPr>
          <p:cNvPicPr>
            <a:picLocks noChangeAspect="1"/>
          </p:cNvPicPr>
          <p:nvPr/>
        </p:nvPicPr>
        <p:blipFill>
          <a:blip r:embed="rId2"/>
          <a:stretch>
            <a:fillRect/>
          </a:stretch>
        </p:blipFill>
        <p:spPr>
          <a:xfrm>
            <a:off x="8021015" y="2496109"/>
            <a:ext cx="1828800" cy="1320800"/>
          </a:xfrm>
          <a:prstGeom prst="rect">
            <a:avLst/>
          </a:prstGeom>
        </p:spPr>
      </p:pic>
      <p:sp>
        <p:nvSpPr>
          <p:cNvPr id="4" name="Footer Placeholder 3">
            <a:extLst>
              <a:ext uri="{FF2B5EF4-FFF2-40B4-BE49-F238E27FC236}">
                <a16:creationId xmlns:a16="http://schemas.microsoft.com/office/drawing/2014/main" id="{7B8B556A-DC6F-4118-8FC1-FA7362335DB4}"/>
              </a:ext>
            </a:extLst>
          </p:cNvPr>
          <p:cNvSpPr>
            <a:spLocks noGrp="1"/>
          </p:cNvSpPr>
          <p:nvPr>
            <p:ph type="ftr" sz="quarter" idx="11"/>
          </p:nvPr>
        </p:nvSpPr>
        <p:spPr/>
        <p:txBody>
          <a:bodyPr/>
          <a:lstStyle/>
          <a:p>
            <a:r>
              <a:rPr lang="en-US"/>
              <a:t>Security and Analytics, LLC 10-2019 ver 1.1</a:t>
            </a:r>
          </a:p>
        </p:txBody>
      </p:sp>
      <p:sp>
        <p:nvSpPr>
          <p:cNvPr id="6" name="Slide Number Placeholder 5">
            <a:extLst>
              <a:ext uri="{FF2B5EF4-FFF2-40B4-BE49-F238E27FC236}">
                <a16:creationId xmlns:a16="http://schemas.microsoft.com/office/drawing/2014/main" id="{230B069D-8C01-4042-B116-DFA3C35E7965}"/>
              </a:ext>
            </a:extLst>
          </p:cNvPr>
          <p:cNvSpPr>
            <a:spLocks noGrp="1"/>
          </p:cNvSpPr>
          <p:nvPr>
            <p:ph type="sldNum" sz="quarter" idx="12"/>
          </p:nvPr>
        </p:nvSpPr>
        <p:spPr/>
        <p:txBody>
          <a:bodyPr/>
          <a:lstStyle/>
          <a:p>
            <a:fld id="{6D22F896-40B5-4ADD-8801-0D06FADFA095}" type="slidenum">
              <a:rPr lang="en-US" smtClean="0"/>
              <a:t>35</a:t>
            </a:fld>
            <a:endParaRPr lang="en-US"/>
          </a:p>
        </p:txBody>
      </p:sp>
      <p:pic>
        <p:nvPicPr>
          <p:cNvPr id="7" name="Picture 2" descr="Cyber Security and Business Analytics">
            <a:extLst>
              <a:ext uri="{FF2B5EF4-FFF2-40B4-BE49-F238E27FC236}">
                <a16:creationId xmlns:a16="http://schemas.microsoft.com/office/drawing/2014/main" id="{3B7868D4-6DD8-4995-8A73-6B334C37BC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509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A5C93-900C-4CE2-8D86-D02A9A7A5C1E}"/>
              </a:ext>
            </a:extLst>
          </p:cNvPr>
          <p:cNvSpPr>
            <a:spLocks noGrp="1"/>
          </p:cNvSpPr>
          <p:nvPr>
            <p:ph type="title"/>
          </p:nvPr>
        </p:nvSpPr>
        <p:spPr/>
        <p:txBody>
          <a:bodyPr/>
          <a:lstStyle/>
          <a:p>
            <a:r>
              <a:rPr lang="en-US" dirty="0"/>
              <a:t>Wrap up of how to be vulnerable</a:t>
            </a:r>
          </a:p>
        </p:txBody>
      </p:sp>
      <p:sp>
        <p:nvSpPr>
          <p:cNvPr id="3" name="Content Placeholder 2">
            <a:extLst>
              <a:ext uri="{FF2B5EF4-FFF2-40B4-BE49-F238E27FC236}">
                <a16:creationId xmlns:a16="http://schemas.microsoft.com/office/drawing/2014/main" id="{F647AA35-BF7C-4210-9723-394C94C92982}"/>
              </a:ext>
            </a:extLst>
          </p:cNvPr>
          <p:cNvSpPr>
            <a:spLocks noGrp="1"/>
          </p:cNvSpPr>
          <p:nvPr>
            <p:ph idx="1"/>
          </p:nvPr>
        </p:nvSpPr>
        <p:spPr/>
        <p:txBody>
          <a:bodyPr/>
          <a:lstStyle/>
          <a:p>
            <a:endParaRPr lang="en-US" dirty="0">
              <a:hlinkClick r:id="rId2"/>
            </a:endParaRPr>
          </a:p>
          <a:p>
            <a:endParaRPr lang="en-US" dirty="0">
              <a:hlinkClick r:id="rId2"/>
            </a:endParaRPr>
          </a:p>
          <a:p>
            <a:endParaRPr lang="en-US" dirty="0">
              <a:hlinkClick r:id="rId2"/>
            </a:endParaRPr>
          </a:p>
          <a:p>
            <a:pPr marL="0" indent="0" algn="ctr">
              <a:buNone/>
            </a:pPr>
            <a:r>
              <a:rPr lang="en-US" dirty="0">
                <a:hlinkClick r:id="rId2"/>
              </a:rPr>
              <a:t>https://www.youtube.com/watch?v=GVT5IgmA6WE</a:t>
            </a:r>
            <a:endParaRPr lang="en-US" dirty="0"/>
          </a:p>
          <a:p>
            <a:endParaRPr lang="en-US" dirty="0"/>
          </a:p>
        </p:txBody>
      </p:sp>
      <p:sp>
        <p:nvSpPr>
          <p:cNvPr id="4" name="Footer Placeholder 3">
            <a:extLst>
              <a:ext uri="{FF2B5EF4-FFF2-40B4-BE49-F238E27FC236}">
                <a16:creationId xmlns:a16="http://schemas.microsoft.com/office/drawing/2014/main" id="{16EC5734-A696-46D0-9961-4332B5682B9E}"/>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E39C198C-8FED-46E4-A03C-D73B4134299B}"/>
              </a:ext>
            </a:extLst>
          </p:cNvPr>
          <p:cNvSpPr>
            <a:spLocks noGrp="1"/>
          </p:cNvSpPr>
          <p:nvPr>
            <p:ph type="sldNum" sz="quarter" idx="12"/>
          </p:nvPr>
        </p:nvSpPr>
        <p:spPr/>
        <p:txBody>
          <a:bodyPr/>
          <a:lstStyle/>
          <a:p>
            <a:fld id="{6D22F896-40B5-4ADD-8801-0D06FADFA095}" type="slidenum">
              <a:rPr lang="en-US" smtClean="0"/>
              <a:t>36</a:t>
            </a:fld>
            <a:endParaRPr lang="en-US"/>
          </a:p>
        </p:txBody>
      </p:sp>
    </p:spTree>
    <p:extLst>
      <p:ext uri="{BB962C8B-B14F-4D97-AF65-F5344CB8AC3E}">
        <p14:creationId xmlns:p14="http://schemas.microsoft.com/office/powerpoint/2010/main" val="12285937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14F72-A5B0-422D-8A3D-6743F8FA9B6D}"/>
              </a:ext>
            </a:extLst>
          </p:cNvPr>
          <p:cNvSpPr>
            <a:spLocks noGrp="1"/>
          </p:cNvSpPr>
          <p:nvPr>
            <p:ph type="title"/>
          </p:nvPr>
        </p:nvSpPr>
        <p:spPr/>
        <p:txBody>
          <a:bodyPr/>
          <a:lstStyle/>
          <a:p>
            <a:pPr algn="ctr"/>
            <a:r>
              <a:rPr lang="en-US" dirty="0"/>
              <a:t>Questions and Comments</a:t>
            </a:r>
          </a:p>
        </p:txBody>
      </p:sp>
      <p:sp>
        <p:nvSpPr>
          <p:cNvPr id="3" name="Content Placeholder 2">
            <a:extLst>
              <a:ext uri="{FF2B5EF4-FFF2-40B4-BE49-F238E27FC236}">
                <a16:creationId xmlns:a16="http://schemas.microsoft.com/office/drawing/2014/main" id="{ABE5CF9F-767C-4170-99DA-FBD35D5F2F39}"/>
              </a:ext>
            </a:extLst>
          </p:cNvPr>
          <p:cNvSpPr>
            <a:spLocks noGrp="1"/>
          </p:cNvSpPr>
          <p:nvPr>
            <p:ph idx="1"/>
          </p:nvPr>
        </p:nvSpPr>
        <p:spPr/>
        <p:txBody>
          <a:bodyPr>
            <a:normAutofit fontScale="70000" lnSpcReduction="20000"/>
          </a:bodyPr>
          <a:lstStyle/>
          <a:p>
            <a:r>
              <a:rPr lang="en-US" sz="3100" dirty="0"/>
              <a:t>We can never learn enough about cybersecurity</a:t>
            </a:r>
          </a:p>
          <a:p>
            <a:r>
              <a:rPr lang="en-US" sz="3100" dirty="0"/>
              <a:t>We don’t even know how to spell cyber security / cybersecurity</a:t>
            </a:r>
          </a:p>
          <a:p>
            <a:r>
              <a:rPr lang="en-US" sz="3100" dirty="0"/>
              <a:t>If you need help please call someone professional – </a:t>
            </a:r>
            <a:br>
              <a:rPr lang="en-US" sz="3100" dirty="0"/>
            </a:br>
            <a:br>
              <a:rPr lang="en-US" sz="3100" dirty="0"/>
            </a:br>
            <a:r>
              <a:rPr lang="en-US" dirty="0"/>
              <a:t>             </a:t>
            </a:r>
            <a:r>
              <a:rPr lang="en-US" sz="4000" dirty="0">
                <a:solidFill>
                  <a:srgbClr val="FF0000"/>
                </a:solidFill>
                <a:highlight>
                  <a:srgbClr val="FFFF00"/>
                </a:highlight>
              </a:rPr>
              <a:t>Who do you call ? </a:t>
            </a:r>
            <a:r>
              <a:rPr lang="en-US" sz="4000" dirty="0" err="1">
                <a:solidFill>
                  <a:srgbClr val="FF0000"/>
                </a:solidFill>
                <a:highlight>
                  <a:srgbClr val="FFFF00"/>
                </a:highlight>
              </a:rPr>
              <a:t>Hackbusters</a:t>
            </a:r>
            <a:r>
              <a:rPr lang="en-US" sz="4000" dirty="0">
                <a:solidFill>
                  <a:srgbClr val="FF0000"/>
                </a:solidFill>
                <a:highlight>
                  <a:srgbClr val="FFFF00"/>
                </a:highlight>
              </a:rPr>
              <a:t>!</a:t>
            </a:r>
            <a:br>
              <a:rPr lang="en-US" sz="4000" dirty="0">
                <a:solidFill>
                  <a:srgbClr val="FF0000"/>
                </a:solidFill>
                <a:highlight>
                  <a:srgbClr val="FFFF00"/>
                </a:highlight>
              </a:rPr>
            </a:br>
            <a:br>
              <a:rPr lang="en-US" sz="4000" dirty="0">
                <a:solidFill>
                  <a:srgbClr val="FF0000"/>
                </a:solidFill>
                <a:highlight>
                  <a:srgbClr val="FFFF00"/>
                </a:highlight>
              </a:rPr>
            </a:br>
            <a:r>
              <a:rPr lang="en-US" sz="4000" dirty="0">
                <a:solidFill>
                  <a:srgbClr val="FF0000"/>
                </a:solidFill>
                <a:highlight>
                  <a:srgbClr val="FFFF00"/>
                </a:highlight>
              </a:rPr>
              <a:t>Security and Analytics, LLC 601-427-4760</a:t>
            </a:r>
            <a:br>
              <a:rPr lang="en-US" sz="4000" dirty="0">
                <a:solidFill>
                  <a:srgbClr val="FF0000"/>
                </a:solidFill>
                <a:highlight>
                  <a:srgbClr val="FFFF00"/>
                </a:highlight>
              </a:rPr>
            </a:br>
            <a:endParaRPr lang="en-US" sz="4000" dirty="0">
              <a:solidFill>
                <a:srgbClr val="FF0000"/>
              </a:solidFill>
              <a:highlight>
                <a:srgbClr val="FFFF00"/>
              </a:highlight>
            </a:endParaRPr>
          </a:p>
          <a:p>
            <a:endParaRPr lang="en-US" sz="4000" dirty="0">
              <a:solidFill>
                <a:srgbClr val="FF0000"/>
              </a:solidFill>
              <a:highlight>
                <a:srgbClr val="FFFF00"/>
              </a:highlight>
            </a:endParaRPr>
          </a:p>
        </p:txBody>
      </p:sp>
      <p:pic>
        <p:nvPicPr>
          <p:cNvPr id="7" name="Picture 6">
            <a:extLst>
              <a:ext uri="{FF2B5EF4-FFF2-40B4-BE49-F238E27FC236}">
                <a16:creationId xmlns:a16="http://schemas.microsoft.com/office/drawing/2014/main" id="{0A4EB441-7E1C-402B-94E0-1216AFE059B2}"/>
              </a:ext>
            </a:extLst>
          </p:cNvPr>
          <p:cNvPicPr>
            <a:picLocks noChangeAspect="1"/>
          </p:cNvPicPr>
          <p:nvPr/>
        </p:nvPicPr>
        <p:blipFill rotWithShape="1">
          <a:blip r:embed="rId2"/>
          <a:srcRect t="14058" b="27586"/>
          <a:stretch/>
        </p:blipFill>
        <p:spPr>
          <a:xfrm>
            <a:off x="7767796" y="3232598"/>
            <a:ext cx="2653729" cy="1416676"/>
          </a:xfrm>
          <a:prstGeom prst="rect">
            <a:avLst/>
          </a:prstGeom>
        </p:spPr>
      </p:pic>
      <p:sp>
        <p:nvSpPr>
          <p:cNvPr id="4" name="Footer Placeholder 3">
            <a:extLst>
              <a:ext uri="{FF2B5EF4-FFF2-40B4-BE49-F238E27FC236}">
                <a16:creationId xmlns:a16="http://schemas.microsoft.com/office/drawing/2014/main" id="{1EA9860E-1488-46AB-BF4D-30E98BB4266C}"/>
              </a:ext>
            </a:extLst>
          </p:cNvPr>
          <p:cNvSpPr>
            <a:spLocks noGrp="1"/>
          </p:cNvSpPr>
          <p:nvPr>
            <p:ph type="ftr" sz="quarter" idx="11"/>
          </p:nvPr>
        </p:nvSpPr>
        <p:spPr/>
        <p:txBody>
          <a:bodyPr/>
          <a:lstStyle/>
          <a:p>
            <a:r>
              <a:rPr lang="en-US" dirty="0"/>
              <a:t>Security and Analytics, LLC 10-2019 </a:t>
            </a:r>
            <a:r>
              <a:rPr lang="en-US" dirty="0" err="1"/>
              <a:t>ver</a:t>
            </a:r>
            <a:r>
              <a:rPr lang="en-US" dirty="0"/>
              <a:t> 1.1</a:t>
            </a:r>
          </a:p>
        </p:txBody>
      </p:sp>
      <p:sp>
        <p:nvSpPr>
          <p:cNvPr id="5" name="Slide Number Placeholder 4">
            <a:extLst>
              <a:ext uri="{FF2B5EF4-FFF2-40B4-BE49-F238E27FC236}">
                <a16:creationId xmlns:a16="http://schemas.microsoft.com/office/drawing/2014/main" id="{FCEACFDE-5992-402F-BA02-E2732F198226}"/>
              </a:ext>
            </a:extLst>
          </p:cNvPr>
          <p:cNvSpPr>
            <a:spLocks noGrp="1"/>
          </p:cNvSpPr>
          <p:nvPr>
            <p:ph type="sldNum" sz="quarter" idx="12"/>
          </p:nvPr>
        </p:nvSpPr>
        <p:spPr/>
        <p:txBody>
          <a:bodyPr/>
          <a:lstStyle/>
          <a:p>
            <a:fld id="{6D22F896-40B5-4ADD-8801-0D06FADFA095}" type="slidenum">
              <a:rPr lang="en-US" smtClean="0"/>
              <a:t>37</a:t>
            </a:fld>
            <a:endParaRPr lang="en-US"/>
          </a:p>
        </p:txBody>
      </p:sp>
      <p:pic>
        <p:nvPicPr>
          <p:cNvPr id="8" name="Picture 2" descr="Cyber Security and Business Analytics">
            <a:extLst>
              <a:ext uri="{FF2B5EF4-FFF2-40B4-BE49-F238E27FC236}">
                <a16:creationId xmlns:a16="http://schemas.microsoft.com/office/drawing/2014/main" id="{F53D0B6C-F6E0-493B-B794-06E4F3240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468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77F37-0716-487C-B624-28B5CCCF270B}"/>
              </a:ext>
            </a:extLst>
          </p:cNvPr>
          <p:cNvSpPr>
            <a:spLocks noGrp="1"/>
          </p:cNvSpPr>
          <p:nvPr>
            <p:ph type="title"/>
          </p:nvPr>
        </p:nvSpPr>
        <p:spPr/>
        <p:txBody>
          <a:bodyPr/>
          <a:lstStyle/>
          <a:p>
            <a:r>
              <a:rPr lang="en-US" dirty="0"/>
              <a:t>Question?	</a:t>
            </a:r>
          </a:p>
        </p:txBody>
      </p:sp>
      <p:sp>
        <p:nvSpPr>
          <p:cNvPr id="3" name="Content Placeholder 2">
            <a:extLst>
              <a:ext uri="{FF2B5EF4-FFF2-40B4-BE49-F238E27FC236}">
                <a16:creationId xmlns:a16="http://schemas.microsoft.com/office/drawing/2014/main" id="{54CE1520-0A4C-439F-8582-65C37AAC5335}"/>
              </a:ext>
            </a:extLst>
          </p:cNvPr>
          <p:cNvSpPr>
            <a:spLocks noGrp="1"/>
          </p:cNvSpPr>
          <p:nvPr>
            <p:ph idx="1"/>
          </p:nvPr>
        </p:nvSpPr>
        <p:spPr/>
        <p:txBody>
          <a:bodyPr/>
          <a:lstStyle/>
          <a:p>
            <a:pPr marL="0" indent="0" algn="ctr">
              <a:buNone/>
            </a:pPr>
            <a:endParaRPr lang="en-US" sz="4400" dirty="0"/>
          </a:p>
          <a:p>
            <a:pPr marL="0" indent="0" algn="ctr">
              <a:buNone/>
            </a:pPr>
            <a:r>
              <a:rPr lang="en-US" sz="4400" dirty="0"/>
              <a:t>Ever had coffee with 2% milk?</a:t>
            </a:r>
          </a:p>
          <a:p>
            <a:pPr marL="0" indent="0">
              <a:buNone/>
            </a:pPr>
            <a:endParaRPr lang="en-US" dirty="0"/>
          </a:p>
        </p:txBody>
      </p:sp>
      <p:sp>
        <p:nvSpPr>
          <p:cNvPr id="4" name="Footer Placeholder 3">
            <a:extLst>
              <a:ext uri="{FF2B5EF4-FFF2-40B4-BE49-F238E27FC236}">
                <a16:creationId xmlns:a16="http://schemas.microsoft.com/office/drawing/2014/main" id="{991C54F1-714C-4898-B89C-B220C72398C7}"/>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EC480C95-B6B6-4A79-AFC4-6FD71D086474}"/>
              </a:ext>
            </a:extLst>
          </p:cNvPr>
          <p:cNvSpPr>
            <a:spLocks noGrp="1"/>
          </p:cNvSpPr>
          <p:nvPr>
            <p:ph type="sldNum" sz="quarter" idx="12"/>
          </p:nvPr>
        </p:nvSpPr>
        <p:spPr/>
        <p:txBody>
          <a:bodyPr/>
          <a:lstStyle/>
          <a:p>
            <a:fld id="{6D22F896-40B5-4ADD-8801-0D06FADFA095}" type="slidenum">
              <a:rPr lang="en-US" smtClean="0"/>
              <a:t>4</a:t>
            </a:fld>
            <a:endParaRPr lang="en-US"/>
          </a:p>
        </p:txBody>
      </p:sp>
      <p:pic>
        <p:nvPicPr>
          <p:cNvPr id="6" name="Picture 2" descr="Cyber Security and Business Analytics">
            <a:extLst>
              <a:ext uri="{FF2B5EF4-FFF2-40B4-BE49-F238E27FC236}">
                <a16:creationId xmlns:a16="http://schemas.microsoft.com/office/drawing/2014/main" id="{31C6AF00-FC6D-4A97-85F0-D8933D7D4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614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77F37-0716-487C-B624-28B5CCCF270B}"/>
              </a:ext>
            </a:extLst>
          </p:cNvPr>
          <p:cNvSpPr>
            <a:spLocks noGrp="1"/>
          </p:cNvSpPr>
          <p:nvPr>
            <p:ph type="title"/>
          </p:nvPr>
        </p:nvSpPr>
        <p:spPr/>
        <p:txBody>
          <a:bodyPr/>
          <a:lstStyle/>
          <a:p>
            <a:r>
              <a:rPr lang="en-US" dirty="0"/>
              <a:t>Question?	</a:t>
            </a:r>
          </a:p>
        </p:txBody>
      </p:sp>
      <p:sp>
        <p:nvSpPr>
          <p:cNvPr id="3" name="Content Placeholder 2">
            <a:extLst>
              <a:ext uri="{FF2B5EF4-FFF2-40B4-BE49-F238E27FC236}">
                <a16:creationId xmlns:a16="http://schemas.microsoft.com/office/drawing/2014/main" id="{54CE1520-0A4C-439F-8582-65C37AAC5335}"/>
              </a:ext>
            </a:extLst>
          </p:cNvPr>
          <p:cNvSpPr>
            <a:spLocks noGrp="1"/>
          </p:cNvSpPr>
          <p:nvPr>
            <p:ph idx="1"/>
          </p:nvPr>
        </p:nvSpPr>
        <p:spPr/>
        <p:txBody>
          <a:bodyPr/>
          <a:lstStyle/>
          <a:p>
            <a:pPr marL="0" indent="0" algn="ctr">
              <a:buNone/>
            </a:pPr>
            <a:endParaRPr lang="en-US" sz="4400" dirty="0"/>
          </a:p>
          <a:p>
            <a:pPr marL="0" indent="0" algn="ctr">
              <a:buNone/>
            </a:pPr>
            <a:r>
              <a:rPr lang="en-US" sz="4400" dirty="0"/>
              <a:t>I’ve wondered what the other 98% is!!</a:t>
            </a:r>
          </a:p>
          <a:p>
            <a:pPr marL="0" indent="0">
              <a:buNone/>
            </a:pPr>
            <a:endParaRPr lang="en-US" dirty="0"/>
          </a:p>
        </p:txBody>
      </p:sp>
      <p:sp>
        <p:nvSpPr>
          <p:cNvPr id="4" name="Footer Placeholder 3">
            <a:extLst>
              <a:ext uri="{FF2B5EF4-FFF2-40B4-BE49-F238E27FC236}">
                <a16:creationId xmlns:a16="http://schemas.microsoft.com/office/drawing/2014/main" id="{991C54F1-714C-4898-B89C-B220C72398C7}"/>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EC480C95-B6B6-4A79-AFC4-6FD71D086474}"/>
              </a:ext>
            </a:extLst>
          </p:cNvPr>
          <p:cNvSpPr>
            <a:spLocks noGrp="1"/>
          </p:cNvSpPr>
          <p:nvPr>
            <p:ph type="sldNum" sz="quarter" idx="12"/>
          </p:nvPr>
        </p:nvSpPr>
        <p:spPr/>
        <p:txBody>
          <a:bodyPr/>
          <a:lstStyle/>
          <a:p>
            <a:fld id="{6D22F896-40B5-4ADD-8801-0D06FADFA095}" type="slidenum">
              <a:rPr lang="en-US" smtClean="0"/>
              <a:t>5</a:t>
            </a:fld>
            <a:endParaRPr lang="en-US"/>
          </a:p>
        </p:txBody>
      </p:sp>
      <p:pic>
        <p:nvPicPr>
          <p:cNvPr id="6" name="Picture 2" descr="Cyber Security and Business Analytics">
            <a:extLst>
              <a:ext uri="{FF2B5EF4-FFF2-40B4-BE49-F238E27FC236}">
                <a16:creationId xmlns:a16="http://schemas.microsoft.com/office/drawing/2014/main" id="{5AD3FEA3-6D81-4517-9BBF-1B1A4B082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131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776A4-DAEA-4C6E-A8D7-EBEDA349D241}"/>
              </a:ext>
            </a:extLst>
          </p:cNvPr>
          <p:cNvSpPr>
            <a:spLocks noGrp="1"/>
          </p:cNvSpPr>
          <p:nvPr>
            <p:ph type="title"/>
          </p:nvPr>
        </p:nvSpPr>
        <p:spPr/>
        <p:txBody>
          <a:bodyPr/>
          <a:lstStyle/>
          <a:p>
            <a:r>
              <a:rPr lang="en-US" dirty="0"/>
              <a:t>WARNING – Cybersecurity is a BIG </a:t>
            </a:r>
            <a:r>
              <a:rPr lang="en-US" dirty="0" err="1"/>
              <a:t>TopiC</a:t>
            </a:r>
            <a:endParaRPr lang="en-US" dirty="0"/>
          </a:p>
        </p:txBody>
      </p:sp>
      <p:sp>
        <p:nvSpPr>
          <p:cNvPr id="3" name="Content Placeholder 2">
            <a:extLst>
              <a:ext uri="{FF2B5EF4-FFF2-40B4-BE49-F238E27FC236}">
                <a16:creationId xmlns:a16="http://schemas.microsoft.com/office/drawing/2014/main" id="{05BD615C-10BF-4573-B60B-BA00FD02FADC}"/>
              </a:ext>
            </a:extLst>
          </p:cNvPr>
          <p:cNvSpPr>
            <a:spLocks noGrp="1"/>
          </p:cNvSpPr>
          <p:nvPr>
            <p:ph idx="1"/>
          </p:nvPr>
        </p:nvSpPr>
        <p:spPr/>
        <p:txBody>
          <a:bodyPr>
            <a:normAutofit/>
          </a:bodyPr>
          <a:lstStyle/>
          <a:p>
            <a:r>
              <a:rPr lang="en-US" sz="2800" dirty="0"/>
              <a:t>I can talk it about for days and will only scratch the surface</a:t>
            </a:r>
            <a:br>
              <a:rPr lang="en-US" sz="2800" dirty="0"/>
            </a:br>
            <a:br>
              <a:rPr lang="en-US" sz="2800" dirty="0"/>
            </a:br>
            <a:endParaRPr lang="en-US" sz="2800" dirty="0"/>
          </a:p>
          <a:p>
            <a:pPr marL="0" indent="0" algn="ctr">
              <a:buNone/>
            </a:pPr>
            <a:r>
              <a:rPr lang="en-US" sz="4400" dirty="0">
                <a:solidFill>
                  <a:srgbClr val="FF0000"/>
                </a:solidFill>
                <a:highlight>
                  <a:srgbClr val="FFFF00"/>
                </a:highlight>
              </a:rPr>
              <a:t>Hold on and great ready for a ride!!!</a:t>
            </a:r>
          </a:p>
        </p:txBody>
      </p:sp>
      <p:sp>
        <p:nvSpPr>
          <p:cNvPr id="4" name="Footer Placeholder 3">
            <a:extLst>
              <a:ext uri="{FF2B5EF4-FFF2-40B4-BE49-F238E27FC236}">
                <a16:creationId xmlns:a16="http://schemas.microsoft.com/office/drawing/2014/main" id="{6E7A8D66-6121-4C81-A6CD-A329CE739D5D}"/>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8297B0D2-C3C1-4C62-B465-83397F8FFFF5}"/>
              </a:ext>
            </a:extLst>
          </p:cNvPr>
          <p:cNvSpPr>
            <a:spLocks noGrp="1"/>
          </p:cNvSpPr>
          <p:nvPr>
            <p:ph type="sldNum" sz="quarter" idx="12"/>
          </p:nvPr>
        </p:nvSpPr>
        <p:spPr/>
        <p:txBody>
          <a:bodyPr/>
          <a:lstStyle/>
          <a:p>
            <a:fld id="{6D22F896-40B5-4ADD-8801-0D06FADFA095}" type="slidenum">
              <a:rPr lang="en-US" smtClean="0"/>
              <a:t>6</a:t>
            </a:fld>
            <a:endParaRPr lang="en-US"/>
          </a:p>
        </p:txBody>
      </p:sp>
      <p:pic>
        <p:nvPicPr>
          <p:cNvPr id="9" name="Picture 8">
            <a:extLst>
              <a:ext uri="{FF2B5EF4-FFF2-40B4-BE49-F238E27FC236}">
                <a16:creationId xmlns:a16="http://schemas.microsoft.com/office/drawing/2014/main" id="{5CCFE30B-6E3E-4157-B418-8DA06F9FB854}"/>
              </a:ext>
            </a:extLst>
          </p:cNvPr>
          <p:cNvPicPr>
            <a:picLocks noChangeAspect="1"/>
          </p:cNvPicPr>
          <p:nvPr/>
        </p:nvPicPr>
        <p:blipFill>
          <a:blip r:embed="rId2"/>
          <a:stretch>
            <a:fillRect/>
          </a:stretch>
        </p:blipFill>
        <p:spPr>
          <a:xfrm>
            <a:off x="10219619" y="1227629"/>
            <a:ext cx="1229688" cy="2286000"/>
          </a:xfrm>
          <a:prstGeom prst="rect">
            <a:avLst/>
          </a:prstGeom>
        </p:spPr>
      </p:pic>
      <p:pic>
        <p:nvPicPr>
          <p:cNvPr id="7" name="Picture 2" descr="Cyber Security and Business Analytics">
            <a:extLst>
              <a:ext uri="{FF2B5EF4-FFF2-40B4-BE49-F238E27FC236}">
                <a16:creationId xmlns:a16="http://schemas.microsoft.com/office/drawing/2014/main" id="{DD7A285C-BAA7-4F30-B787-E76B890ED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766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15270-AC7B-4361-A4D4-07BB1F588919}"/>
              </a:ext>
            </a:extLst>
          </p:cNvPr>
          <p:cNvSpPr>
            <a:spLocks noGrp="1"/>
          </p:cNvSpPr>
          <p:nvPr>
            <p:ph type="title"/>
          </p:nvPr>
        </p:nvSpPr>
        <p:spPr/>
        <p:txBody>
          <a:bodyPr/>
          <a:lstStyle/>
          <a:p>
            <a:r>
              <a:rPr lang="en-US" dirty="0"/>
              <a:t>What is the current state of Cyber Security?</a:t>
            </a:r>
          </a:p>
        </p:txBody>
      </p:sp>
      <p:sp>
        <p:nvSpPr>
          <p:cNvPr id="3" name="Content Placeholder 2">
            <a:extLst>
              <a:ext uri="{FF2B5EF4-FFF2-40B4-BE49-F238E27FC236}">
                <a16:creationId xmlns:a16="http://schemas.microsoft.com/office/drawing/2014/main" id="{E17E1070-BCEE-4E73-983B-9212C12506D7}"/>
              </a:ext>
            </a:extLst>
          </p:cNvPr>
          <p:cNvSpPr>
            <a:spLocks noGrp="1"/>
          </p:cNvSpPr>
          <p:nvPr>
            <p:ph idx="1"/>
          </p:nvPr>
        </p:nvSpPr>
        <p:spPr>
          <a:xfrm>
            <a:off x="1141412" y="1777285"/>
            <a:ext cx="9905999" cy="4013916"/>
          </a:xfrm>
        </p:spPr>
        <p:txBody>
          <a:bodyPr>
            <a:normAutofit/>
          </a:bodyPr>
          <a:lstStyle/>
          <a:p>
            <a:r>
              <a:rPr lang="en-US" dirty="0"/>
              <a:t>Attackers come from both the inside and outside of all organizations</a:t>
            </a:r>
          </a:p>
          <a:p>
            <a:r>
              <a:rPr lang="en-US" dirty="0"/>
              <a:t>Most common means of attack – </a:t>
            </a:r>
            <a:r>
              <a:rPr lang="en-US" b="1" dirty="0">
                <a:solidFill>
                  <a:srgbClr val="FF0000"/>
                </a:solidFill>
                <a:highlight>
                  <a:srgbClr val="FFFF00"/>
                </a:highlight>
              </a:rPr>
              <a:t>email – phishing </a:t>
            </a:r>
          </a:p>
          <a:p>
            <a:r>
              <a:rPr lang="en-US" dirty="0"/>
              <a:t>Insider Threats account for nearly 75% of all security breach incidents</a:t>
            </a:r>
          </a:p>
          <a:p>
            <a:pPr lvl="1"/>
            <a:r>
              <a:rPr lang="en-US" dirty="0"/>
              <a:t>Those breaches are either intentional or unintentional </a:t>
            </a:r>
          </a:p>
          <a:p>
            <a:pPr lvl="1"/>
            <a:r>
              <a:rPr lang="en-US" dirty="0"/>
              <a:t>Includes clicking on malicious emails, visiting wrong websites</a:t>
            </a:r>
          </a:p>
          <a:p>
            <a:pPr lvl="1"/>
            <a:r>
              <a:rPr lang="en-US" dirty="0"/>
              <a:t>Inserting USB drives</a:t>
            </a:r>
          </a:p>
          <a:p>
            <a:pPr lvl="1"/>
            <a:r>
              <a:rPr lang="en-US" dirty="0"/>
              <a:t>Adding their smartphone to the corporate network</a:t>
            </a:r>
          </a:p>
          <a:p>
            <a:pPr lvl="1"/>
            <a:r>
              <a:rPr lang="en-US" dirty="0"/>
              <a:t>Just being stupid or not paying attention, not following policies	</a:t>
            </a:r>
          </a:p>
        </p:txBody>
      </p:sp>
      <p:sp>
        <p:nvSpPr>
          <p:cNvPr id="4" name="Flowchart: Connector 3">
            <a:extLst>
              <a:ext uri="{FF2B5EF4-FFF2-40B4-BE49-F238E27FC236}">
                <a16:creationId xmlns:a16="http://schemas.microsoft.com/office/drawing/2014/main" id="{FF40E99C-CCA4-4C28-9821-3583700801AF}"/>
              </a:ext>
            </a:extLst>
          </p:cNvPr>
          <p:cNvSpPr/>
          <p:nvPr/>
        </p:nvSpPr>
        <p:spPr>
          <a:xfrm>
            <a:off x="8219876" y="3538534"/>
            <a:ext cx="2142566" cy="21246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75%</a:t>
            </a:r>
          </a:p>
        </p:txBody>
      </p:sp>
      <p:sp>
        <p:nvSpPr>
          <p:cNvPr id="5" name="Footer Placeholder 4">
            <a:extLst>
              <a:ext uri="{FF2B5EF4-FFF2-40B4-BE49-F238E27FC236}">
                <a16:creationId xmlns:a16="http://schemas.microsoft.com/office/drawing/2014/main" id="{E78FADEB-8BF0-45A8-A065-12E0C82EDB59}"/>
              </a:ext>
            </a:extLst>
          </p:cNvPr>
          <p:cNvSpPr>
            <a:spLocks noGrp="1"/>
          </p:cNvSpPr>
          <p:nvPr>
            <p:ph type="ftr" sz="quarter" idx="11"/>
          </p:nvPr>
        </p:nvSpPr>
        <p:spPr/>
        <p:txBody>
          <a:bodyPr/>
          <a:lstStyle/>
          <a:p>
            <a:r>
              <a:rPr lang="en-US"/>
              <a:t>Security and Analytics, LLC 10-2019 ver 1.1</a:t>
            </a:r>
          </a:p>
        </p:txBody>
      </p:sp>
      <p:sp>
        <p:nvSpPr>
          <p:cNvPr id="6" name="Slide Number Placeholder 5">
            <a:extLst>
              <a:ext uri="{FF2B5EF4-FFF2-40B4-BE49-F238E27FC236}">
                <a16:creationId xmlns:a16="http://schemas.microsoft.com/office/drawing/2014/main" id="{F831FC7B-BEAB-413E-B962-CE437E7FFD9F}"/>
              </a:ext>
            </a:extLst>
          </p:cNvPr>
          <p:cNvSpPr>
            <a:spLocks noGrp="1"/>
          </p:cNvSpPr>
          <p:nvPr>
            <p:ph type="sldNum" sz="quarter" idx="12"/>
          </p:nvPr>
        </p:nvSpPr>
        <p:spPr/>
        <p:txBody>
          <a:bodyPr/>
          <a:lstStyle/>
          <a:p>
            <a:fld id="{6D22F896-40B5-4ADD-8801-0D06FADFA095}" type="slidenum">
              <a:rPr lang="en-US" smtClean="0"/>
              <a:t>7</a:t>
            </a:fld>
            <a:endParaRPr lang="en-US"/>
          </a:p>
        </p:txBody>
      </p:sp>
      <p:pic>
        <p:nvPicPr>
          <p:cNvPr id="7" name="Picture 2" descr="Cyber Security and Business Analytics">
            <a:extLst>
              <a:ext uri="{FF2B5EF4-FFF2-40B4-BE49-F238E27FC236}">
                <a16:creationId xmlns:a16="http://schemas.microsoft.com/office/drawing/2014/main" id="{D61844A0-E32A-4064-A953-2DDF8C5AF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4915" y="5959189"/>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636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9D793-3A9E-4B4E-AFAB-CC88432C180C}"/>
              </a:ext>
            </a:extLst>
          </p:cNvPr>
          <p:cNvSpPr>
            <a:spLocks noGrp="1"/>
          </p:cNvSpPr>
          <p:nvPr>
            <p:ph type="title"/>
          </p:nvPr>
        </p:nvSpPr>
        <p:spPr/>
        <p:txBody>
          <a:bodyPr/>
          <a:lstStyle/>
          <a:p>
            <a:r>
              <a:rPr lang="en-US" dirty="0"/>
              <a:t>Cybersecurity – IT and OT</a:t>
            </a:r>
          </a:p>
        </p:txBody>
      </p:sp>
      <p:sp>
        <p:nvSpPr>
          <p:cNvPr id="3" name="Content Placeholder 2">
            <a:extLst>
              <a:ext uri="{FF2B5EF4-FFF2-40B4-BE49-F238E27FC236}">
                <a16:creationId xmlns:a16="http://schemas.microsoft.com/office/drawing/2014/main" id="{03F40599-B2B7-4CDD-9CCA-E506B7ED5993}"/>
              </a:ext>
            </a:extLst>
          </p:cNvPr>
          <p:cNvSpPr>
            <a:spLocks noGrp="1"/>
          </p:cNvSpPr>
          <p:nvPr>
            <p:ph idx="1"/>
          </p:nvPr>
        </p:nvSpPr>
        <p:spPr/>
        <p:txBody>
          <a:bodyPr>
            <a:normAutofit lnSpcReduction="10000"/>
          </a:bodyPr>
          <a:lstStyle/>
          <a:p>
            <a:r>
              <a:rPr lang="en-US" dirty="0"/>
              <a:t>IT – information technology</a:t>
            </a:r>
          </a:p>
          <a:p>
            <a:r>
              <a:rPr lang="en-US" dirty="0"/>
              <a:t>OT – operations technology</a:t>
            </a:r>
          </a:p>
          <a:p>
            <a:r>
              <a:rPr lang="en-US" dirty="0"/>
              <a:t>As more and more industrial control systems (ICS) and System Control and Data Acquisition (SCADA) are integrated one has to be concerned about hackers</a:t>
            </a:r>
          </a:p>
          <a:p>
            <a:r>
              <a:rPr lang="en-US" dirty="0"/>
              <a:t>Hacker can enter through IT side and pivot to OT side</a:t>
            </a:r>
          </a:p>
          <a:p>
            <a:r>
              <a:rPr lang="en-US" dirty="0"/>
              <a:t>The focus of this presentation is general but can apply to OT </a:t>
            </a:r>
          </a:p>
        </p:txBody>
      </p:sp>
      <p:sp>
        <p:nvSpPr>
          <p:cNvPr id="4" name="Footer Placeholder 3">
            <a:extLst>
              <a:ext uri="{FF2B5EF4-FFF2-40B4-BE49-F238E27FC236}">
                <a16:creationId xmlns:a16="http://schemas.microsoft.com/office/drawing/2014/main" id="{FD77AF0C-E4EB-4F3C-9A73-16F961D6883A}"/>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70D62F93-7ADA-4DC5-B0C1-30C37154C159}"/>
              </a:ext>
            </a:extLst>
          </p:cNvPr>
          <p:cNvSpPr>
            <a:spLocks noGrp="1"/>
          </p:cNvSpPr>
          <p:nvPr>
            <p:ph type="sldNum" sz="quarter" idx="12"/>
          </p:nvPr>
        </p:nvSpPr>
        <p:spPr/>
        <p:txBody>
          <a:bodyPr/>
          <a:lstStyle/>
          <a:p>
            <a:fld id="{6D22F896-40B5-4ADD-8801-0D06FADFA095}" type="slidenum">
              <a:rPr lang="en-US" smtClean="0"/>
              <a:t>8</a:t>
            </a:fld>
            <a:endParaRPr lang="en-US"/>
          </a:p>
        </p:txBody>
      </p:sp>
      <p:pic>
        <p:nvPicPr>
          <p:cNvPr id="6" name="Picture 2" descr="Cyber Security and Business Analytics">
            <a:extLst>
              <a:ext uri="{FF2B5EF4-FFF2-40B4-BE49-F238E27FC236}">
                <a16:creationId xmlns:a16="http://schemas.microsoft.com/office/drawing/2014/main" id="{810B2D20-6610-4708-990F-8AC5275A0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377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9D793-3A9E-4B4E-AFAB-CC88432C180C}"/>
              </a:ext>
            </a:extLst>
          </p:cNvPr>
          <p:cNvSpPr>
            <a:spLocks noGrp="1"/>
          </p:cNvSpPr>
          <p:nvPr>
            <p:ph type="title"/>
          </p:nvPr>
        </p:nvSpPr>
        <p:spPr/>
        <p:txBody>
          <a:bodyPr/>
          <a:lstStyle/>
          <a:p>
            <a:r>
              <a:rPr lang="en-US" dirty="0"/>
              <a:t>Cybersecurity – Policies and Procedures</a:t>
            </a:r>
          </a:p>
        </p:txBody>
      </p:sp>
      <p:sp>
        <p:nvSpPr>
          <p:cNvPr id="4" name="Footer Placeholder 3">
            <a:extLst>
              <a:ext uri="{FF2B5EF4-FFF2-40B4-BE49-F238E27FC236}">
                <a16:creationId xmlns:a16="http://schemas.microsoft.com/office/drawing/2014/main" id="{FD77AF0C-E4EB-4F3C-9A73-16F961D6883A}"/>
              </a:ext>
            </a:extLst>
          </p:cNvPr>
          <p:cNvSpPr>
            <a:spLocks noGrp="1"/>
          </p:cNvSpPr>
          <p:nvPr>
            <p:ph type="ftr" sz="quarter" idx="11"/>
          </p:nvPr>
        </p:nvSpPr>
        <p:spPr/>
        <p:txBody>
          <a:bodyPr/>
          <a:lstStyle/>
          <a:p>
            <a:r>
              <a:rPr lang="en-US"/>
              <a:t>Security and Analytics, LLC 10-2019 ver 1.1</a:t>
            </a:r>
          </a:p>
        </p:txBody>
      </p:sp>
      <p:sp>
        <p:nvSpPr>
          <p:cNvPr id="5" name="Slide Number Placeholder 4">
            <a:extLst>
              <a:ext uri="{FF2B5EF4-FFF2-40B4-BE49-F238E27FC236}">
                <a16:creationId xmlns:a16="http://schemas.microsoft.com/office/drawing/2014/main" id="{70D62F93-7ADA-4DC5-B0C1-30C37154C159}"/>
              </a:ext>
            </a:extLst>
          </p:cNvPr>
          <p:cNvSpPr>
            <a:spLocks noGrp="1"/>
          </p:cNvSpPr>
          <p:nvPr>
            <p:ph type="sldNum" sz="quarter" idx="12"/>
          </p:nvPr>
        </p:nvSpPr>
        <p:spPr/>
        <p:txBody>
          <a:bodyPr/>
          <a:lstStyle/>
          <a:p>
            <a:fld id="{6D22F896-40B5-4ADD-8801-0D06FADFA095}" type="slidenum">
              <a:rPr lang="en-US" smtClean="0"/>
              <a:t>9</a:t>
            </a:fld>
            <a:endParaRPr lang="en-US"/>
          </a:p>
        </p:txBody>
      </p:sp>
      <p:sp>
        <p:nvSpPr>
          <p:cNvPr id="8" name="Content Placeholder 7">
            <a:extLst>
              <a:ext uri="{FF2B5EF4-FFF2-40B4-BE49-F238E27FC236}">
                <a16:creationId xmlns:a16="http://schemas.microsoft.com/office/drawing/2014/main" id="{2B088B1F-58D7-487B-BE34-3251415D06E3}"/>
              </a:ext>
            </a:extLst>
          </p:cNvPr>
          <p:cNvSpPr>
            <a:spLocks noGrp="1"/>
          </p:cNvSpPr>
          <p:nvPr>
            <p:ph idx="1"/>
          </p:nvPr>
        </p:nvSpPr>
        <p:spPr/>
        <p:txBody>
          <a:bodyPr>
            <a:normAutofit lnSpcReduction="10000"/>
          </a:bodyPr>
          <a:lstStyle/>
          <a:p>
            <a:r>
              <a:rPr lang="en-US" dirty="0"/>
              <a:t>Locate a good standard and modify to meet your needs</a:t>
            </a:r>
          </a:p>
          <a:p>
            <a:r>
              <a:rPr lang="en-US" dirty="0"/>
              <a:t>1</a:t>
            </a:r>
            <a:r>
              <a:rPr lang="en-US" baseline="30000" dirty="0"/>
              <a:t>st</a:t>
            </a:r>
            <a:r>
              <a:rPr lang="en-US" dirty="0"/>
              <a:t> get support of executive leadership</a:t>
            </a:r>
          </a:p>
          <a:p>
            <a:r>
              <a:rPr lang="en-US" dirty="0"/>
              <a:t>Develop an overall cybersecurity policy for the organization</a:t>
            </a:r>
          </a:p>
          <a:p>
            <a:r>
              <a:rPr lang="en-US" dirty="0"/>
              <a:t>Develop specific policies and procedures for such things as Internet usage, email usage, data usage and security</a:t>
            </a:r>
          </a:p>
          <a:p>
            <a:r>
              <a:rPr lang="en-US" dirty="0"/>
              <a:t>Make certain everyone has received a copy, actually read, understands, and follows the policies</a:t>
            </a:r>
          </a:p>
        </p:txBody>
      </p:sp>
      <p:pic>
        <p:nvPicPr>
          <p:cNvPr id="6" name="Picture 2" descr="Cyber Security and Business Analytics">
            <a:extLst>
              <a:ext uri="{FF2B5EF4-FFF2-40B4-BE49-F238E27FC236}">
                <a16:creationId xmlns:a16="http://schemas.microsoft.com/office/drawing/2014/main" id="{03393404-7658-4137-9298-6B9542120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4915" y="5949664"/>
            <a:ext cx="1943932" cy="6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4065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1763</Words>
  <Application>Microsoft Office PowerPoint</Application>
  <PresentationFormat>Widescreen</PresentationFormat>
  <Paragraphs>252</Paragraphs>
  <Slides>37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Tw Cen MT</vt:lpstr>
      <vt:lpstr>Circuit</vt:lpstr>
      <vt:lpstr>Cyber Security  Threats and Defense</vt:lpstr>
      <vt:lpstr>A GooD VIsualization</vt:lpstr>
      <vt:lpstr>An Oxymoron – Cyber(?)Security </vt:lpstr>
      <vt:lpstr>Question? </vt:lpstr>
      <vt:lpstr>Question? </vt:lpstr>
      <vt:lpstr>WARNING – Cybersecurity is a BIG TopiC</vt:lpstr>
      <vt:lpstr>What is the current state of Cyber Security?</vt:lpstr>
      <vt:lpstr>Cybersecurity – IT and OT</vt:lpstr>
      <vt:lpstr>Cybersecurity – Policies and Procedures</vt:lpstr>
      <vt:lpstr>Cybersecurity Architecture Example</vt:lpstr>
      <vt:lpstr>NIST Cybersecurity FRAmework</vt:lpstr>
      <vt:lpstr>Types of Attackers</vt:lpstr>
      <vt:lpstr>How Do They Get IN?</vt:lpstr>
      <vt:lpstr>How Do they get in?</vt:lpstr>
      <vt:lpstr>Another Observation</vt:lpstr>
      <vt:lpstr>Another Observation</vt:lpstr>
      <vt:lpstr>Threat Awareness</vt:lpstr>
      <vt:lpstr>What are controls?</vt:lpstr>
      <vt:lpstr>How to keep controls up-to-date</vt:lpstr>
      <vt:lpstr>Cyber Security Failure Examples</vt:lpstr>
      <vt:lpstr>Example of cybersecurity weakness</vt:lpstr>
      <vt:lpstr>Example of cybersecurity weakness</vt:lpstr>
      <vt:lpstr>Certain Data Breaches of the 21st Century</vt:lpstr>
      <vt:lpstr>Certain Data Breaches of the 21st Century</vt:lpstr>
      <vt:lpstr>Certain Data Breaches of the 21st Century</vt:lpstr>
      <vt:lpstr>DIA Employee steals data for Reporter girlfriend and her friend</vt:lpstr>
      <vt:lpstr>More Data Breaches</vt:lpstr>
      <vt:lpstr>How to stop data breaches and cyber hacks</vt:lpstr>
      <vt:lpstr>Top Things to Do</vt:lpstr>
      <vt:lpstr>Top Things to do</vt:lpstr>
      <vt:lpstr>Top Things to do</vt:lpstr>
      <vt:lpstr>Top Things to do</vt:lpstr>
      <vt:lpstr>Using AI and Machine Learning For cyber Security</vt:lpstr>
      <vt:lpstr>AL and ML have an important role to play – in the future</vt:lpstr>
      <vt:lpstr>Top things to Realize</vt:lpstr>
      <vt:lpstr>Wrap up of how to be vulnerable</vt:lpstr>
      <vt:lpstr>Questions and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 Security  Threats and Defense</dc:title>
  <dc:creator>Gordon Skelton</dc:creator>
  <cp:lastModifiedBy>Gordon Skelton</cp:lastModifiedBy>
  <cp:revision>3</cp:revision>
  <dcterms:created xsi:type="dcterms:W3CDTF">2019-10-12T21:49:23Z</dcterms:created>
  <dcterms:modified xsi:type="dcterms:W3CDTF">2019-10-30T19:14:41Z</dcterms:modified>
</cp:coreProperties>
</file>